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Montserrat Classic Bold" charset="1" panose="00000800000000000000"/>
      <p:regular r:id="rId26"/>
    </p:embeddedFont>
    <p:embeddedFont>
      <p:font typeface="Montserrat Classic" charset="1" panose="00000500000000000000"/>
      <p:regular r:id="rId27"/>
    </p:embeddedFont>
    <p:embeddedFont>
      <p:font typeface="Montserrat" charset="1" panose="00000500000000000000"/>
      <p:regular r:id="rId28"/>
    </p:embeddedFont>
    <p:embeddedFont>
      <p:font typeface="Montserrat Bold" charset="1" panose="00000800000000000000"/>
      <p:regular r:id="rId29"/>
    </p:embeddedFont>
    <p:embeddedFont>
      <p:font typeface="Montserrat Italics" charset="1" panose="000005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jpeg>
</file>

<file path=ppt/media/image22.png>
</file>

<file path=ppt/media/image23.svg>
</file>

<file path=ppt/media/image24.jpeg>
</file>

<file path=ppt/media/image25.png>
</file>

<file path=ppt/media/image26.png>
</file>

<file path=ppt/media/image27.png>
</file>

<file path=ppt/media/image28.png>
</file>

<file path=ppt/media/image29.png>
</file>

<file path=ppt/media/image3.svg>
</file>

<file path=ppt/media/image30.png>
</file>

<file path=ppt/media/image31.jpeg>
</file>

<file path=ppt/media/image32.png>
</file>

<file path=ppt/media/image33.jpeg>
</file>

<file path=ppt/media/image34.jpeg>
</file>

<file path=ppt/media/image35.jpeg>
</file>

<file path=ppt/media/image36.png>
</file>

<file path=ppt/media/image37.svg>
</file>

<file path=ppt/media/image38.png>
</file>

<file path=ppt/media/image39.svg>
</file>

<file path=ppt/media/image4.png>
</file>

<file path=ppt/media/image40.png>
</file>

<file path=ppt/media/image41.jpeg>
</file>

<file path=ppt/media/image42.png>
</file>

<file path=ppt/media/image43.svg>
</file>

<file path=ppt/media/image44.png>
</file>

<file path=ppt/media/image45.png>
</file>

<file path=ppt/media/image46.svg>
</file>

<file path=ppt/media/image47.png>
</file>

<file path=ppt/media/image48.png>
</file>

<file path=ppt/media/image49.png>
</file>

<file path=ppt/media/image5.png>
</file>

<file path=ppt/media/image50.png>
</file>

<file path=ppt/media/image51.png>
</file>

<file path=ppt/media/image52.jpeg>
</file>

<file path=ppt/media/image53.png>
</file>

<file path=ppt/media/image54.svg>
</file>

<file path=ppt/media/image55.png>
</file>

<file path=ppt/media/image56.svg>
</file>

<file path=ppt/media/image57.jpeg>
</file>

<file path=ppt/media/image58.png>
</file>

<file path=ppt/media/image59.png>
</file>

<file path=ppt/media/image6.jpeg>
</file>

<file path=ppt/media/image60.png>
</file>

<file path=ppt/media/image61.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8.pn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 Id="rId3" Target="https://survey.stackoverflow.co/2023/#work-salary" TargetMode="External" Type="http://schemas.openxmlformats.org/officeDocument/2006/relationships/hyperlink"/></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jpeg" Type="http://schemas.openxmlformats.org/officeDocument/2006/relationships/image"/><Relationship Id="rId4" Target="https://www.youtube.com/watch?v=eayh7u85Jhk" TargetMode="External" Type="http://schemas.openxmlformats.org/officeDocument/2006/relationships/video"/><Relationship Id="rId5" Target="../media/image3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jpeg" Type="http://schemas.openxmlformats.org/officeDocument/2006/relationships/image"/><Relationship Id="rId3" Target="../media/image34.jpeg" Type="http://schemas.openxmlformats.org/officeDocument/2006/relationships/image"/><Relationship Id="rId4" Target="../media/image35.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 Id="rId3" Target="../media/image37.svg" Type="http://schemas.openxmlformats.org/officeDocument/2006/relationships/image"/><Relationship Id="rId4" Target="../media/image38.png" Type="http://schemas.openxmlformats.org/officeDocument/2006/relationships/image"/><Relationship Id="rId5" Target="../media/image39.svg" Type="http://schemas.openxmlformats.org/officeDocument/2006/relationships/image"/><Relationship Id="rId6" Target="../media/image40.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jpeg" Type="http://schemas.openxmlformats.org/officeDocument/2006/relationships/image"/><Relationship Id="rId3" Target="../media/image42.png" Type="http://schemas.openxmlformats.org/officeDocument/2006/relationships/image"/><Relationship Id="rId4" Target="../media/image43.svg" Type="http://schemas.openxmlformats.org/officeDocument/2006/relationships/image"/><Relationship Id="rId5" Target="../media/image4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5.png" Type="http://schemas.openxmlformats.org/officeDocument/2006/relationships/image"/><Relationship Id="rId3" Target="../media/image46.svg" Type="http://schemas.openxmlformats.org/officeDocument/2006/relationships/image"/><Relationship Id="rId4" Target="../media/image44.png" Type="http://schemas.openxmlformats.org/officeDocument/2006/relationships/image"/><Relationship Id="rId5" Target="../media/image47.png" Type="http://schemas.openxmlformats.org/officeDocument/2006/relationships/image"/><Relationship Id="rId6" Target="../media/image48.png" Type="http://schemas.openxmlformats.org/officeDocument/2006/relationships/image"/><Relationship Id="rId7" Target="../media/image49.png" Type="http://schemas.openxmlformats.org/officeDocument/2006/relationships/image"/><Relationship Id="rId8" Target="../media/image50.png" Type="http://schemas.openxmlformats.org/officeDocument/2006/relationships/image"/><Relationship Id="rId9" Target="https://wiki.archlinux.org/title/GNU" TargetMode="External" Type="http://schemas.openxmlformats.org/officeDocument/2006/relationships/hyperlink"/></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1.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2.jpeg" Type="http://schemas.openxmlformats.org/officeDocument/2006/relationships/image"/><Relationship Id="rId3" Target="../media/image42.png" Type="http://schemas.openxmlformats.org/officeDocument/2006/relationships/image"/><Relationship Id="rId4" Target="../media/image43.svg" Type="http://schemas.openxmlformats.org/officeDocument/2006/relationships/image"/><Relationship Id="rId5" Target="../media/image44.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jpe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60.png" Type="http://schemas.openxmlformats.org/officeDocument/2006/relationships/image"/><Relationship Id="rId11" Target="../media/image61.png" Type="http://schemas.openxmlformats.org/officeDocument/2006/relationships/image"/><Relationship Id="rId2" Target="../media/image53.png" Type="http://schemas.openxmlformats.org/officeDocument/2006/relationships/image"/><Relationship Id="rId3" Target="../media/image54.svg" Type="http://schemas.openxmlformats.org/officeDocument/2006/relationships/image"/><Relationship Id="rId4" Target="../media/image4.png" Type="http://schemas.openxmlformats.org/officeDocument/2006/relationships/image"/><Relationship Id="rId5" Target="../media/image55.png" Type="http://schemas.openxmlformats.org/officeDocument/2006/relationships/image"/><Relationship Id="rId6" Target="../media/image56.svg" Type="http://schemas.openxmlformats.org/officeDocument/2006/relationships/image"/><Relationship Id="rId7" Target="../media/image57.jpeg" Type="http://schemas.openxmlformats.org/officeDocument/2006/relationships/image"/><Relationship Id="rId8" Target="../media/image58.png" Type="http://schemas.openxmlformats.org/officeDocument/2006/relationships/image"/><Relationship Id="rId9" Target="../media/image5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8.svg" Type="http://schemas.openxmlformats.org/officeDocument/2006/relationships/image"/><Relationship Id="rId11" Target="../media/image19.png" Type="http://schemas.openxmlformats.org/officeDocument/2006/relationships/image"/><Relationship Id="rId12" Target="../media/image20.svg" Type="http://schemas.openxmlformats.org/officeDocument/2006/relationships/image"/><Relationship Id="rId2" Target="../media/image10.png" Type="http://schemas.openxmlformats.org/officeDocument/2006/relationships/image"/><Relationship Id="rId3" Target="../media/image11.sv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14.svg" Type="http://schemas.openxmlformats.org/officeDocument/2006/relationships/image"/><Relationship Id="rId7" Target="../media/image15.png" Type="http://schemas.openxmlformats.org/officeDocument/2006/relationships/image"/><Relationship Id="rId8" Target="../media/image16.svg" Type="http://schemas.openxmlformats.org/officeDocument/2006/relationships/image"/><Relationship Id="rId9" Target="../media/image1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1.jpe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svg" Type="http://schemas.openxmlformats.org/officeDocument/2006/relationships/image"/><Relationship Id="rId4" Target="../media/image2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5.pn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6.pn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7.pn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0D99B"/>
        </a:solidFill>
      </p:bgPr>
    </p:bg>
    <p:spTree>
      <p:nvGrpSpPr>
        <p:cNvPr id="1" name=""/>
        <p:cNvGrpSpPr/>
        <p:nvPr/>
      </p:nvGrpSpPr>
      <p:grpSpPr>
        <a:xfrm>
          <a:off x="0" y="0"/>
          <a:ext cx="0" cy="0"/>
          <a:chOff x="0" y="0"/>
          <a:chExt cx="0" cy="0"/>
        </a:xfrm>
      </p:grpSpPr>
      <p:sp>
        <p:nvSpPr>
          <p:cNvPr name="Freeform 2" id="2"/>
          <p:cNvSpPr/>
          <p:nvPr/>
        </p:nvSpPr>
        <p:spPr>
          <a:xfrm flipH="false" flipV="false" rot="0">
            <a:off x="7894017" y="0"/>
            <a:ext cx="10393983" cy="10287000"/>
          </a:xfrm>
          <a:custGeom>
            <a:avLst/>
            <a:gdLst/>
            <a:ahLst/>
            <a:cxnLst/>
            <a:rect r="r" b="b" t="t" l="l"/>
            <a:pathLst>
              <a:path h="10287000" w="10393983">
                <a:moveTo>
                  <a:pt x="0" y="0"/>
                </a:moveTo>
                <a:lnTo>
                  <a:pt x="10393983" y="0"/>
                </a:lnTo>
                <a:lnTo>
                  <a:pt x="10393983" y="10287000"/>
                </a:lnTo>
                <a:lnTo>
                  <a:pt x="0" y="10287000"/>
                </a:lnTo>
                <a:lnTo>
                  <a:pt x="0" y="0"/>
                </a:lnTo>
                <a:close/>
              </a:path>
            </a:pathLst>
          </a:custGeom>
          <a:blipFill>
            <a:blip r:embed="rId2"/>
            <a:stretch>
              <a:fillRect l="0" t="-1039" r="0" b="0"/>
            </a:stretch>
          </a:blipFill>
        </p:spPr>
      </p:sp>
      <p:grpSp>
        <p:nvGrpSpPr>
          <p:cNvPr name="Group 3" id="3"/>
          <p:cNvGrpSpPr/>
          <p:nvPr/>
        </p:nvGrpSpPr>
        <p:grpSpPr>
          <a:xfrm rot="0">
            <a:off x="-433856" y="-940171"/>
            <a:ext cx="8746495" cy="12167343"/>
            <a:chOff x="0" y="0"/>
            <a:chExt cx="2303604" cy="3204568"/>
          </a:xfrm>
        </p:grpSpPr>
        <p:sp>
          <p:nvSpPr>
            <p:cNvPr name="Freeform 4" id="4"/>
            <p:cNvSpPr/>
            <p:nvPr/>
          </p:nvSpPr>
          <p:spPr>
            <a:xfrm flipH="false" flipV="false" rot="0">
              <a:off x="0" y="0"/>
              <a:ext cx="2303604" cy="3204568"/>
            </a:xfrm>
            <a:custGeom>
              <a:avLst/>
              <a:gdLst/>
              <a:ahLst/>
              <a:cxnLst/>
              <a:rect r="r" b="b" t="t" l="l"/>
              <a:pathLst>
                <a:path h="3204568" w="2303604">
                  <a:moveTo>
                    <a:pt x="0" y="0"/>
                  </a:moveTo>
                  <a:lnTo>
                    <a:pt x="2303604" y="0"/>
                  </a:lnTo>
                  <a:lnTo>
                    <a:pt x="2303604" y="3204568"/>
                  </a:lnTo>
                  <a:lnTo>
                    <a:pt x="0" y="3204568"/>
                  </a:lnTo>
                  <a:close/>
                </a:path>
              </a:pathLst>
            </a:custGeom>
            <a:solidFill>
              <a:srgbClr val="F2F2F2"/>
            </a:solidFill>
          </p:spPr>
        </p:sp>
        <p:sp>
          <p:nvSpPr>
            <p:cNvPr name="TextBox 5" id="5"/>
            <p:cNvSpPr txBox="true"/>
            <p:nvPr/>
          </p:nvSpPr>
          <p:spPr>
            <a:xfrm>
              <a:off x="0" y="-47625"/>
              <a:ext cx="2303604" cy="325219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5400000">
            <a:off x="4293567" y="3600450"/>
            <a:ext cx="10287000" cy="3086100"/>
          </a:xfrm>
          <a:custGeom>
            <a:avLst/>
            <a:gdLst/>
            <a:ahLst/>
            <a:cxnLst/>
            <a:rect r="r" b="b" t="t" l="l"/>
            <a:pathLst>
              <a:path h="3086100" w="10287000">
                <a:moveTo>
                  <a:pt x="0" y="0"/>
                </a:moveTo>
                <a:lnTo>
                  <a:pt x="10287000" y="0"/>
                </a:lnTo>
                <a:lnTo>
                  <a:pt x="10287000" y="3086100"/>
                </a:lnTo>
                <a:lnTo>
                  <a:pt x="0" y="30861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703697" y="1905225"/>
            <a:ext cx="1220193" cy="1053132"/>
          </a:xfrm>
          <a:custGeom>
            <a:avLst/>
            <a:gdLst/>
            <a:ahLst/>
            <a:cxnLst/>
            <a:rect r="r" b="b" t="t" l="l"/>
            <a:pathLst>
              <a:path h="1053132" w="1220193">
                <a:moveTo>
                  <a:pt x="0" y="0"/>
                </a:moveTo>
                <a:lnTo>
                  <a:pt x="1220193" y="0"/>
                </a:lnTo>
                <a:lnTo>
                  <a:pt x="1220193" y="1053131"/>
                </a:lnTo>
                <a:lnTo>
                  <a:pt x="0" y="1053131"/>
                </a:lnTo>
                <a:lnTo>
                  <a:pt x="0" y="0"/>
                </a:lnTo>
                <a:close/>
              </a:path>
            </a:pathLst>
          </a:custGeom>
          <a:blipFill>
            <a:blip r:embed="rId5"/>
            <a:stretch>
              <a:fillRect l="-5213" t="-9968" r="-4798" b="-42988"/>
            </a:stretch>
          </a:blipFill>
        </p:spPr>
      </p:sp>
      <p:sp>
        <p:nvSpPr>
          <p:cNvPr name="TextBox 8" id="8"/>
          <p:cNvSpPr txBox="true"/>
          <p:nvPr/>
        </p:nvSpPr>
        <p:spPr>
          <a:xfrm rot="0">
            <a:off x="1313794" y="3299750"/>
            <a:ext cx="6930950" cy="1513885"/>
          </a:xfrm>
          <a:prstGeom prst="rect">
            <a:avLst/>
          </a:prstGeom>
        </p:spPr>
        <p:txBody>
          <a:bodyPr anchor="t" rtlCol="false" tIns="0" lIns="0" bIns="0" rIns="0">
            <a:spAutoFit/>
          </a:bodyPr>
          <a:lstStyle/>
          <a:p>
            <a:pPr algn="l">
              <a:lnSpc>
                <a:spcPts val="11991"/>
              </a:lnSpc>
            </a:pPr>
            <a:r>
              <a:rPr lang="en-US" sz="9992" spc="359" b="true">
                <a:solidFill>
                  <a:srgbClr val="0D0D0D"/>
                </a:solidFill>
                <a:latin typeface="Montserrat Classic Bold"/>
                <a:ea typeface="Montserrat Classic Bold"/>
                <a:cs typeface="Montserrat Classic Bold"/>
                <a:sym typeface="Montserrat Classic Bold"/>
              </a:rPr>
              <a:t>Como y</a:t>
            </a:r>
          </a:p>
        </p:txBody>
      </p:sp>
      <p:sp>
        <p:nvSpPr>
          <p:cNvPr name="TextBox 9" id="9"/>
          <p:cNvSpPr txBox="true"/>
          <p:nvPr/>
        </p:nvSpPr>
        <p:spPr>
          <a:xfrm rot="0">
            <a:off x="1313794" y="4872410"/>
            <a:ext cx="8807132" cy="2384241"/>
          </a:xfrm>
          <a:prstGeom prst="rect">
            <a:avLst/>
          </a:prstGeom>
        </p:spPr>
        <p:txBody>
          <a:bodyPr anchor="t" rtlCol="false" tIns="0" lIns="0" bIns="0" rIns="0">
            <a:spAutoFit/>
          </a:bodyPr>
          <a:lstStyle/>
          <a:p>
            <a:pPr algn="l">
              <a:lnSpc>
                <a:spcPts val="18791"/>
              </a:lnSpc>
            </a:pPr>
            <a:r>
              <a:rPr lang="en-US" sz="15659" spc="109" b="true">
                <a:solidFill>
                  <a:srgbClr val="0D0D0D"/>
                </a:solidFill>
                <a:latin typeface="Montserrat Classic Bold"/>
                <a:ea typeface="Montserrat Classic Bold"/>
                <a:cs typeface="Montserrat Classic Bold"/>
                <a:sym typeface="Montserrat Classic Bold"/>
              </a:rPr>
              <a:t>Porqué</a:t>
            </a:r>
          </a:p>
        </p:txBody>
      </p:sp>
      <p:sp>
        <p:nvSpPr>
          <p:cNvPr name="TextBox 10" id="10"/>
          <p:cNvSpPr txBox="true"/>
          <p:nvPr/>
        </p:nvSpPr>
        <p:spPr>
          <a:xfrm rot="0">
            <a:off x="4588768" y="7609076"/>
            <a:ext cx="4283720" cy="821055"/>
          </a:xfrm>
          <a:prstGeom prst="rect">
            <a:avLst/>
          </a:prstGeom>
        </p:spPr>
        <p:txBody>
          <a:bodyPr anchor="t" rtlCol="false" tIns="0" lIns="0" bIns="0" rIns="0">
            <a:spAutoFit/>
          </a:bodyPr>
          <a:lstStyle/>
          <a:p>
            <a:pPr algn="ctr">
              <a:lnSpc>
                <a:spcPts val="6719"/>
              </a:lnSpc>
            </a:pPr>
            <a:r>
              <a:rPr lang="en-US" b="true" sz="4800" spc="216">
                <a:solidFill>
                  <a:srgbClr val="FFFFFF"/>
                </a:solidFill>
                <a:latin typeface="Montserrat Classic Bold"/>
                <a:ea typeface="Montserrat Classic Bold"/>
                <a:cs typeface="Montserrat Classic Bold"/>
                <a:sym typeface="Montserrat Classic Bold"/>
              </a:rPr>
              <a:t>Open Source</a:t>
            </a:r>
          </a:p>
        </p:txBody>
      </p:sp>
      <p:sp>
        <p:nvSpPr>
          <p:cNvPr name="TextBox 11" id="11"/>
          <p:cNvSpPr txBox="true"/>
          <p:nvPr/>
        </p:nvSpPr>
        <p:spPr>
          <a:xfrm rot="0">
            <a:off x="2247728" y="2226495"/>
            <a:ext cx="2005459" cy="420116"/>
          </a:xfrm>
          <a:prstGeom prst="rect">
            <a:avLst/>
          </a:prstGeom>
        </p:spPr>
        <p:txBody>
          <a:bodyPr anchor="t" rtlCol="false" tIns="0" lIns="0" bIns="0" rIns="0">
            <a:spAutoFit/>
          </a:bodyPr>
          <a:lstStyle/>
          <a:p>
            <a:pPr algn="l">
              <a:lnSpc>
                <a:spcPts val="3276"/>
              </a:lnSpc>
            </a:pPr>
            <a:r>
              <a:rPr lang="en-US" sz="2824" spc="110">
                <a:solidFill>
                  <a:srgbClr val="0D0D0D"/>
                </a:solidFill>
                <a:latin typeface="Montserrat Classic"/>
                <a:ea typeface="Montserrat Classic"/>
                <a:cs typeface="Montserrat Classic"/>
                <a:sym typeface="Montserrat Classic"/>
              </a:rPr>
              <a:t>FOSS &amp; OS</a:t>
            </a:r>
          </a:p>
        </p:txBody>
      </p:sp>
      <p:sp>
        <p:nvSpPr>
          <p:cNvPr name="TextBox 12" id="12"/>
          <p:cNvSpPr txBox="true"/>
          <p:nvPr/>
        </p:nvSpPr>
        <p:spPr>
          <a:xfrm rot="0">
            <a:off x="1313794" y="7672894"/>
            <a:ext cx="2978646" cy="712470"/>
          </a:xfrm>
          <a:prstGeom prst="rect">
            <a:avLst/>
          </a:prstGeom>
        </p:spPr>
        <p:txBody>
          <a:bodyPr anchor="t" rtlCol="false" tIns="0" lIns="0" bIns="0" rIns="0">
            <a:spAutoFit/>
          </a:bodyPr>
          <a:lstStyle/>
          <a:p>
            <a:pPr algn="l">
              <a:lnSpc>
                <a:spcPts val="5880"/>
              </a:lnSpc>
            </a:pPr>
            <a:r>
              <a:rPr lang="en-US" sz="4200" spc="189" b="true">
                <a:solidFill>
                  <a:srgbClr val="000000"/>
                </a:solidFill>
                <a:latin typeface="Montserrat Classic Bold"/>
                <a:ea typeface="Montserrat Classic Bold"/>
                <a:cs typeface="Montserrat Classic Bold"/>
                <a:sym typeface="Montserrat Classic Bold"/>
              </a:rPr>
              <a:t>Aportar al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sp>
        <p:nvSpPr>
          <p:cNvPr name="Freeform 2" id="2"/>
          <p:cNvSpPr/>
          <p:nvPr/>
        </p:nvSpPr>
        <p:spPr>
          <a:xfrm flipH="false" flipV="false" rot="0">
            <a:off x="9595777" y="876348"/>
            <a:ext cx="8476683" cy="8473151"/>
          </a:xfrm>
          <a:custGeom>
            <a:avLst/>
            <a:gdLst/>
            <a:ahLst/>
            <a:cxnLst/>
            <a:rect r="r" b="b" t="t" l="l"/>
            <a:pathLst>
              <a:path h="8473151" w="8476683">
                <a:moveTo>
                  <a:pt x="0" y="0"/>
                </a:moveTo>
                <a:lnTo>
                  <a:pt x="8476683" y="0"/>
                </a:lnTo>
                <a:lnTo>
                  <a:pt x="8476683" y="8473151"/>
                </a:lnTo>
                <a:lnTo>
                  <a:pt x="0" y="8473151"/>
                </a:lnTo>
                <a:lnTo>
                  <a:pt x="0" y="0"/>
                </a:lnTo>
                <a:close/>
              </a:path>
            </a:pathLst>
          </a:custGeom>
          <a:blipFill>
            <a:blip r:embed="rId2"/>
            <a:stretch>
              <a:fillRect l="0" t="0" r="0" b="0"/>
            </a:stretch>
          </a:blipFill>
        </p:spPr>
      </p:sp>
      <p:grpSp>
        <p:nvGrpSpPr>
          <p:cNvPr name="Group 3" id="3"/>
          <p:cNvGrpSpPr/>
          <p:nvPr/>
        </p:nvGrpSpPr>
        <p:grpSpPr>
          <a:xfrm rot="0">
            <a:off x="13955786" y="-254854"/>
            <a:ext cx="4632524" cy="10815226"/>
            <a:chOff x="0" y="0"/>
            <a:chExt cx="1220089" cy="2848455"/>
          </a:xfrm>
        </p:grpSpPr>
        <p:sp>
          <p:nvSpPr>
            <p:cNvPr name="Freeform 4" id="4"/>
            <p:cNvSpPr/>
            <p:nvPr/>
          </p:nvSpPr>
          <p:spPr>
            <a:xfrm flipH="false" flipV="false" rot="0">
              <a:off x="0" y="0"/>
              <a:ext cx="1220089" cy="2848455"/>
            </a:xfrm>
            <a:custGeom>
              <a:avLst/>
              <a:gdLst/>
              <a:ahLst/>
              <a:cxnLst/>
              <a:rect r="r" b="b" t="t" l="l"/>
              <a:pathLst>
                <a:path h="2848455" w="1220089">
                  <a:moveTo>
                    <a:pt x="0" y="0"/>
                  </a:moveTo>
                  <a:lnTo>
                    <a:pt x="1220089" y="0"/>
                  </a:lnTo>
                  <a:lnTo>
                    <a:pt x="1220089" y="2848455"/>
                  </a:lnTo>
                  <a:lnTo>
                    <a:pt x="0" y="2848455"/>
                  </a:lnTo>
                  <a:close/>
                </a:path>
              </a:pathLst>
            </a:custGeom>
            <a:solidFill>
              <a:srgbClr val="F2F2F2"/>
            </a:solidFill>
          </p:spPr>
        </p:sp>
        <p:sp>
          <p:nvSpPr>
            <p:cNvPr name="TextBox 5" id="5"/>
            <p:cNvSpPr txBox="true"/>
            <p:nvPr/>
          </p:nvSpPr>
          <p:spPr>
            <a:xfrm>
              <a:off x="0" y="-47625"/>
              <a:ext cx="1220089" cy="289608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292147" y="1635671"/>
            <a:ext cx="7015658" cy="701565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F2F2"/>
            </a:solidFill>
            <a:ln cap="sq">
              <a:no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9" id="9"/>
          <p:cNvGrpSpPr/>
          <p:nvPr/>
        </p:nvGrpSpPr>
        <p:grpSpPr>
          <a:xfrm rot="0">
            <a:off x="10262527" y="1611432"/>
            <a:ext cx="7045278" cy="7045250"/>
            <a:chOff x="0" y="0"/>
            <a:chExt cx="6350000" cy="6349975"/>
          </a:xfrm>
        </p:grpSpPr>
        <p:sp>
          <p:nvSpPr>
            <p:cNvPr name="Freeform 10" id="10"/>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0" t="0" r="0" b="0"/>
              </a:stretch>
            </a:blipFill>
          </p:spPr>
        </p:sp>
      </p:grpSp>
      <p:sp>
        <p:nvSpPr>
          <p:cNvPr name="Freeform 11" id="11"/>
          <p:cNvSpPr/>
          <p:nvPr/>
        </p:nvSpPr>
        <p:spPr>
          <a:xfrm flipH="false" flipV="false" rot="-5400000">
            <a:off x="11952046" y="3265440"/>
            <a:ext cx="7715094" cy="3707614"/>
          </a:xfrm>
          <a:custGeom>
            <a:avLst/>
            <a:gdLst/>
            <a:ahLst/>
            <a:cxnLst/>
            <a:rect r="r" b="b" t="t" l="l"/>
            <a:pathLst>
              <a:path h="3707614" w="7715094">
                <a:moveTo>
                  <a:pt x="0" y="0"/>
                </a:moveTo>
                <a:lnTo>
                  <a:pt x="7715094" y="0"/>
                </a:lnTo>
                <a:lnTo>
                  <a:pt x="7715094" y="3707614"/>
                </a:lnTo>
                <a:lnTo>
                  <a:pt x="0" y="3707614"/>
                </a:lnTo>
                <a:lnTo>
                  <a:pt x="0" y="0"/>
                </a:lnTo>
                <a:close/>
              </a:path>
            </a:pathLst>
          </a:custGeom>
          <a:blipFill>
            <a:blip r:embed="rId4">
              <a:extLst>
                <a:ext uri="{96DAC541-7B7A-43D3-8B79-37D633B846F1}">
                  <asvg:svgBlip xmlns:asvg="http://schemas.microsoft.com/office/drawing/2016/SVG/main" r:embed="rId5"/>
                </a:ext>
              </a:extLst>
            </a:blip>
            <a:stretch>
              <a:fillRect l="0" t="-5935" r="0" b="0"/>
            </a:stretch>
          </a:blipFill>
        </p:spPr>
      </p:sp>
      <p:sp>
        <p:nvSpPr>
          <p:cNvPr name="TextBox 12" id="12"/>
          <p:cNvSpPr txBox="true"/>
          <p:nvPr/>
        </p:nvSpPr>
        <p:spPr>
          <a:xfrm rot="0">
            <a:off x="1028700" y="715329"/>
            <a:ext cx="4967583" cy="775145"/>
          </a:xfrm>
          <a:prstGeom prst="rect">
            <a:avLst/>
          </a:prstGeom>
        </p:spPr>
        <p:txBody>
          <a:bodyPr anchor="t" rtlCol="false" tIns="0" lIns="0" bIns="0" rIns="0">
            <a:spAutoFit/>
          </a:bodyPr>
          <a:lstStyle/>
          <a:p>
            <a:pPr algn="l" marL="0" indent="0" lvl="0">
              <a:lnSpc>
                <a:spcPts val="6042"/>
              </a:lnSpc>
              <a:spcBef>
                <a:spcPct val="0"/>
              </a:spcBef>
            </a:pPr>
            <a:r>
              <a:rPr lang="en-US" b="true" sz="5035" spc="181">
                <a:solidFill>
                  <a:srgbClr val="F2F2F2"/>
                </a:solidFill>
                <a:latin typeface="Montserrat Classic Bold"/>
                <a:ea typeface="Montserrat Classic Bold"/>
                <a:cs typeface="Montserrat Classic Bold"/>
                <a:sym typeface="Montserrat Classic Bold"/>
              </a:rPr>
              <a:t>GNU</a:t>
            </a:r>
          </a:p>
        </p:txBody>
      </p:sp>
      <p:sp>
        <p:nvSpPr>
          <p:cNvPr name="TextBox 13" id="13"/>
          <p:cNvSpPr txBox="true"/>
          <p:nvPr/>
        </p:nvSpPr>
        <p:spPr>
          <a:xfrm rot="0">
            <a:off x="1028700" y="1464036"/>
            <a:ext cx="6920623" cy="1033974"/>
          </a:xfrm>
          <a:prstGeom prst="rect">
            <a:avLst/>
          </a:prstGeom>
        </p:spPr>
        <p:txBody>
          <a:bodyPr anchor="t" rtlCol="false" tIns="0" lIns="0" bIns="0" rIns="0">
            <a:spAutoFit/>
          </a:bodyPr>
          <a:lstStyle/>
          <a:p>
            <a:pPr algn="l" marL="0" indent="0" lvl="0">
              <a:lnSpc>
                <a:spcPts val="8151"/>
              </a:lnSpc>
              <a:spcBef>
                <a:spcPct val="0"/>
              </a:spcBef>
            </a:pPr>
            <a:r>
              <a:rPr lang="en-US" b="true" sz="6792" spc="224">
                <a:solidFill>
                  <a:srgbClr val="2CBF89"/>
                </a:solidFill>
                <a:latin typeface="Montserrat Classic Bold"/>
                <a:ea typeface="Montserrat Classic Bold"/>
                <a:cs typeface="Montserrat Classic Bold"/>
                <a:sym typeface="Montserrat Classic Bold"/>
              </a:rPr>
              <a:t>Linux</a:t>
            </a:r>
          </a:p>
        </p:txBody>
      </p:sp>
      <p:sp>
        <p:nvSpPr>
          <p:cNvPr name="TextBox 14" id="14"/>
          <p:cNvSpPr txBox="true"/>
          <p:nvPr/>
        </p:nvSpPr>
        <p:spPr>
          <a:xfrm rot="0">
            <a:off x="1028700" y="2722969"/>
            <a:ext cx="8728535" cy="5928360"/>
          </a:xfrm>
          <a:prstGeom prst="rect">
            <a:avLst/>
          </a:prstGeom>
        </p:spPr>
        <p:txBody>
          <a:bodyPr anchor="t" rtlCol="false" tIns="0" lIns="0" bIns="0" rIns="0">
            <a:spAutoFit/>
          </a:bodyPr>
          <a:lstStyle/>
          <a:p>
            <a:pPr algn="l" marL="0" indent="0" lvl="0">
              <a:lnSpc>
                <a:spcPts val="2940"/>
              </a:lnSpc>
              <a:spcBef>
                <a:spcPct val="0"/>
              </a:spcBef>
            </a:pPr>
            <a:r>
              <a:rPr lang="en-US" sz="2100" spc="46">
                <a:solidFill>
                  <a:srgbClr val="F2F2F2"/>
                </a:solidFill>
                <a:latin typeface="Montserrat Classic"/>
                <a:ea typeface="Montserrat Classic"/>
                <a:cs typeface="Montserrat Classic"/>
                <a:sym typeface="Montserrat Classic"/>
              </a:rPr>
              <a:t>GNU/Linux es un sistema operativo de código abierto compuesto por el núcleo Linux, desarrollado por Linus Torvalds en 1991, y el conjunto de herramientas GNU, iniciado por Richard Stallman en 1983 como parte del proyecto GNU. El término "GNU/Linux" refleja la combinación de estos componentes, donde GNU proporciona herramientas esenciales como compiladores, bibliotecas y utilidades, mientras que Linux actúa como el núcleo del sistema, gestionando hardware y procesos. Distribuciones populares como Debian, Ubuntu, Fedora y Arch Linux empaquetan GNU/Linux con aplicaciones adicionales para ofrecer sistemas completos, utilizados en servidores, escritorios, dispositivos móviles y embebidos. Al estar bajo la licencia GPL, GNU/Linux permite a los usuarios ver, modificar y distribuir su código, lo que ha impulsado su desarrollo colaborativo y su adopción global como un pilar del software libre.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grpSp>
        <p:nvGrpSpPr>
          <p:cNvPr name="Group 2" id="2"/>
          <p:cNvGrpSpPr/>
          <p:nvPr/>
        </p:nvGrpSpPr>
        <p:grpSpPr>
          <a:xfrm rot="0">
            <a:off x="8624739" y="539339"/>
            <a:ext cx="9153823" cy="9208323"/>
            <a:chOff x="0" y="0"/>
            <a:chExt cx="2410883" cy="2425237"/>
          </a:xfrm>
        </p:grpSpPr>
        <p:sp>
          <p:nvSpPr>
            <p:cNvPr name="Freeform 3" id="3"/>
            <p:cNvSpPr/>
            <p:nvPr/>
          </p:nvSpPr>
          <p:spPr>
            <a:xfrm flipH="false" flipV="false" rot="0">
              <a:off x="0" y="0"/>
              <a:ext cx="2410883" cy="2425237"/>
            </a:xfrm>
            <a:custGeom>
              <a:avLst/>
              <a:gdLst/>
              <a:ahLst/>
              <a:cxnLst/>
              <a:rect r="r" b="b" t="t" l="l"/>
              <a:pathLst>
                <a:path h="2425237" w="2410883">
                  <a:moveTo>
                    <a:pt x="0" y="0"/>
                  </a:moveTo>
                  <a:lnTo>
                    <a:pt x="2410883" y="0"/>
                  </a:lnTo>
                  <a:lnTo>
                    <a:pt x="2410883" y="2425237"/>
                  </a:lnTo>
                  <a:lnTo>
                    <a:pt x="0" y="2425237"/>
                  </a:lnTo>
                  <a:close/>
                </a:path>
              </a:pathLst>
            </a:custGeom>
            <a:solidFill>
              <a:srgbClr val="F2F2F2"/>
            </a:solidFill>
          </p:spPr>
        </p:sp>
        <p:sp>
          <p:nvSpPr>
            <p:cNvPr name="TextBox 4" id="4"/>
            <p:cNvSpPr txBox="true"/>
            <p:nvPr/>
          </p:nvSpPr>
          <p:spPr>
            <a:xfrm>
              <a:off x="0" y="-47625"/>
              <a:ext cx="2410883" cy="2472862"/>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8938070" y="892137"/>
            <a:ext cx="8527161" cy="8502726"/>
          </a:xfrm>
          <a:custGeom>
            <a:avLst/>
            <a:gdLst/>
            <a:ahLst/>
            <a:cxnLst/>
            <a:rect r="r" b="b" t="t" l="l"/>
            <a:pathLst>
              <a:path h="8502726" w="8527161">
                <a:moveTo>
                  <a:pt x="0" y="0"/>
                </a:moveTo>
                <a:lnTo>
                  <a:pt x="8527160" y="0"/>
                </a:lnTo>
                <a:lnTo>
                  <a:pt x="8527160" y="8502726"/>
                </a:lnTo>
                <a:lnTo>
                  <a:pt x="0" y="8502726"/>
                </a:lnTo>
                <a:lnTo>
                  <a:pt x="0" y="0"/>
                </a:lnTo>
                <a:close/>
              </a:path>
            </a:pathLst>
          </a:custGeom>
          <a:blipFill>
            <a:blip r:embed="rId2"/>
            <a:stretch>
              <a:fillRect l="-7456" t="0" r="-16511" b="0"/>
            </a:stretch>
          </a:blipFill>
        </p:spPr>
      </p:sp>
      <p:sp>
        <p:nvSpPr>
          <p:cNvPr name="TextBox 6" id="6"/>
          <p:cNvSpPr txBox="true"/>
          <p:nvPr/>
        </p:nvSpPr>
        <p:spPr>
          <a:xfrm rot="0">
            <a:off x="849868" y="3381937"/>
            <a:ext cx="5161644" cy="515812"/>
          </a:xfrm>
          <a:prstGeom prst="rect">
            <a:avLst/>
          </a:prstGeom>
        </p:spPr>
        <p:txBody>
          <a:bodyPr anchor="t" rtlCol="false" tIns="0" lIns="0" bIns="0" rIns="0">
            <a:spAutoFit/>
          </a:bodyPr>
          <a:lstStyle/>
          <a:p>
            <a:pPr algn="l" marL="0" indent="0" lvl="0">
              <a:lnSpc>
                <a:spcPts val="4145"/>
              </a:lnSpc>
              <a:spcBef>
                <a:spcPct val="0"/>
              </a:spcBef>
            </a:pPr>
            <a:r>
              <a:rPr lang="en-US" b="true" sz="2960" spc="65">
                <a:solidFill>
                  <a:srgbClr val="F2F2F2"/>
                </a:solidFill>
                <a:latin typeface="Montserrat Classic Bold"/>
                <a:ea typeface="Montserrat Classic Bold"/>
                <a:cs typeface="Montserrat Classic Bold"/>
                <a:sym typeface="Montserrat Classic Bold"/>
              </a:rPr>
              <a:t>Donaciones y Patrocinios</a:t>
            </a:r>
          </a:p>
        </p:txBody>
      </p:sp>
      <p:sp>
        <p:nvSpPr>
          <p:cNvPr name="TextBox 7" id="7"/>
          <p:cNvSpPr txBox="true"/>
          <p:nvPr/>
        </p:nvSpPr>
        <p:spPr>
          <a:xfrm rot="0">
            <a:off x="8624739" y="9709561"/>
            <a:ext cx="7635576" cy="319400"/>
          </a:xfrm>
          <a:prstGeom prst="rect">
            <a:avLst/>
          </a:prstGeom>
        </p:spPr>
        <p:txBody>
          <a:bodyPr anchor="t" rtlCol="false" tIns="0" lIns="0" bIns="0" rIns="0">
            <a:spAutoFit/>
          </a:bodyPr>
          <a:lstStyle/>
          <a:p>
            <a:pPr algn="l" marL="0" indent="0" lvl="0">
              <a:lnSpc>
                <a:spcPts val="2596"/>
              </a:lnSpc>
              <a:spcBef>
                <a:spcPct val="0"/>
              </a:spcBef>
            </a:pPr>
            <a:r>
              <a:rPr lang="en-US" sz="1854" spc="40">
                <a:solidFill>
                  <a:srgbClr val="2CBF89"/>
                </a:solidFill>
                <a:latin typeface="Montserrat Classic"/>
                <a:ea typeface="Montserrat Classic"/>
                <a:cs typeface="Montserrat Classic"/>
                <a:sym typeface="Montserrat Classic"/>
              </a:rPr>
              <a:t>Tomado de: </a:t>
            </a:r>
            <a:r>
              <a:rPr lang="en-US" sz="1854" spc="40" u="sng">
                <a:solidFill>
                  <a:srgbClr val="2CBF89"/>
                </a:solidFill>
                <a:latin typeface="Montserrat Classic"/>
                <a:ea typeface="Montserrat Classic"/>
                <a:cs typeface="Montserrat Classic"/>
                <a:sym typeface="Montserrat Classic"/>
                <a:hlinkClick r:id="rId3" tooltip="https://survey.stackoverflow.co/2023/#work-salary"/>
              </a:rPr>
              <a:t>https://survey.stackoverflow.co/2023/#work-salary</a:t>
            </a:r>
          </a:p>
        </p:txBody>
      </p:sp>
      <p:sp>
        <p:nvSpPr>
          <p:cNvPr name="TextBox 8" id="8"/>
          <p:cNvSpPr txBox="true"/>
          <p:nvPr/>
        </p:nvSpPr>
        <p:spPr>
          <a:xfrm rot="0">
            <a:off x="1508424" y="1317179"/>
            <a:ext cx="5857055" cy="750473"/>
          </a:xfrm>
          <a:prstGeom prst="rect">
            <a:avLst/>
          </a:prstGeom>
        </p:spPr>
        <p:txBody>
          <a:bodyPr anchor="t" rtlCol="false" tIns="0" lIns="0" bIns="0" rIns="0">
            <a:spAutoFit/>
          </a:bodyPr>
          <a:lstStyle/>
          <a:p>
            <a:pPr algn="l" marL="0" indent="0" lvl="0">
              <a:lnSpc>
                <a:spcPts val="5966"/>
              </a:lnSpc>
              <a:spcBef>
                <a:spcPct val="0"/>
              </a:spcBef>
            </a:pPr>
            <a:r>
              <a:rPr lang="en-US" b="true" sz="4972" spc="178">
                <a:solidFill>
                  <a:srgbClr val="F2F2F2"/>
                </a:solidFill>
                <a:latin typeface="Montserrat Classic Bold"/>
                <a:ea typeface="Montserrat Classic Bold"/>
                <a:cs typeface="Montserrat Classic Bold"/>
                <a:sym typeface="Montserrat Classic Bold"/>
              </a:rPr>
              <a:t>Market Analysis</a:t>
            </a:r>
          </a:p>
        </p:txBody>
      </p:sp>
      <p:sp>
        <p:nvSpPr>
          <p:cNvPr name="TextBox 9" id="9"/>
          <p:cNvSpPr txBox="true"/>
          <p:nvPr/>
        </p:nvSpPr>
        <p:spPr>
          <a:xfrm rot="0">
            <a:off x="849868" y="4447529"/>
            <a:ext cx="5161644" cy="1040152"/>
          </a:xfrm>
          <a:prstGeom prst="rect">
            <a:avLst/>
          </a:prstGeom>
        </p:spPr>
        <p:txBody>
          <a:bodyPr anchor="t" rtlCol="false" tIns="0" lIns="0" bIns="0" rIns="0">
            <a:spAutoFit/>
          </a:bodyPr>
          <a:lstStyle/>
          <a:p>
            <a:pPr algn="l" marL="0" indent="0" lvl="0">
              <a:lnSpc>
                <a:spcPts val="4145"/>
              </a:lnSpc>
              <a:spcBef>
                <a:spcPct val="0"/>
              </a:spcBef>
            </a:pPr>
            <a:r>
              <a:rPr lang="en-US" b="true" sz="2960" spc="65">
                <a:solidFill>
                  <a:srgbClr val="F2F2F2"/>
                </a:solidFill>
                <a:latin typeface="Montserrat Classic Bold"/>
                <a:ea typeface="Montserrat Classic Bold"/>
                <a:cs typeface="Montserrat Classic Bold"/>
                <a:sym typeface="Montserrat Classic Bold"/>
              </a:rPr>
              <a:t>Servicios de Soporte y Consultoría</a:t>
            </a:r>
          </a:p>
        </p:txBody>
      </p:sp>
      <p:sp>
        <p:nvSpPr>
          <p:cNvPr name="TextBox 10" id="10"/>
          <p:cNvSpPr txBox="true"/>
          <p:nvPr/>
        </p:nvSpPr>
        <p:spPr>
          <a:xfrm rot="0">
            <a:off x="849868" y="6040131"/>
            <a:ext cx="5161644" cy="1040152"/>
          </a:xfrm>
          <a:prstGeom prst="rect">
            <a:avLst/>
          </a:prstGeom>
        </p:spPr>
        <p:txBody>
          <a:bodyPr anchor="t" rtlCol="false" tIns="0" lIns="0" bIns="0" rIns="0">
            <a:spAutoFit/>
          </a:bodyPr>
          <a:lstStyle/>
          <a:p>
            <a:pPr algn="l" marL="0" indent="0" lvl="0">
              <a:lnSpc>
                <a:spcPts val="4145"/>
              </a:lnSpc>
              <a:spcBef>
                <a:spcPct val="0"/>
              </a:spcBef>
            </a:pPr>
            <a:r>
              <a:rPr lang="en-US" b="true" sz="2960" spc="65">
                <a:solidFill>
                  <a:srgbClr val="F2F2F2"/>
                </a:solidFill>
                <a:latin typeface="Montserrat Classic Bold"/>
                <a:ea typeface="Montserrat Classic Bold"/>
                <a:cs typeface="Montserrat Classic Bold"/>
                <a:sym typeface="Montserrat Classic Bold"/>
              </a:rPr>
              <a:t>Modelos de Licencias Dual</a:t>
            </a:r>
          </a:p>
        </p:txBody>
      </p:sp>
      <p:sp>
        <p:nvSpPr>
          <p:cNvPr name="TextBox 11" id="11"/>
          <p:cNvSpPr txBox="true"/>
          <p:nvPr/>
        </p:nvSpPr>
        <p:spPr>
          <a:xfrm rot="0">
            <a:off x="849868" y="7318409"/>
            <a:ext cx="6515612" cy="1040152"/>
          </a:xfrm>
          <a:prstGeom prst="rect">
            <a:avLst/>
          </a:prstGeom>
        </p:spPr>
        <p:txBody>
          <a:bodyPr anchor="t" rtlCol="false" tIns="0" lIns="0" bIns="0" rIns="0">
            <a:spAutoFit/>
          </a:bodyPr>
          <a:lstStyle/>
          <a:p>
            <a:pPr algn="l" marL="0" indent="0" lvl="0">
              <a:lnSpc>
                <a:spcPts val="4145"/>
              </a:lnSpc>
              <a:spcBef>
                <a:spcPct val="0"/>
              </a:spcBef>
            </a:pPr>
            <a:r>
              <a:rPr lang="en-US" b="true" sz="2960" spc="65">
                <a:solidFill>
                  <a:srgbClr val="F2F2F2"/>
                </a:solidFill>
                <a:latin typeface="Montserrat Classic Bold"/>
                <a:ea typeface="Montserrat Classic Bold"/>
                <a:cs typeface="Montserrat Classic Bold"/>
                <a:sym typeface="Montserrat Classic Bold"/>
              </a:rPr>
              <a:t>Desarrollo de Funcionalidades Personalizadas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grpSp>
        <p:nvGrpSpPr>
          <p:cNvPr name="Group 2" id="2"/>
          <p:cNvGrpSpPr/>
          <p:nvPr/>
        </p:nvGrpSpPr>
        <p:grpSpPr>
          <a:xfrm rot="0">
            <a:off x="-2001494" y="8323039"/>
            <a:ext cx="4723978" cy="472397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8377C"/>
              </a:solidFill>
              <a:prstDash val="solid"/>
              <a:miter/>
            </a:ln>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5238912" y="0"/>
            <a:ext cx="3049088" cy="5502218"/>
          </a:xfrm>
          <a:custGeom>
            <a:avLst/>
            <a:gdLst/>
            <a:ahLst/>
            <a:cxnLst/>
            <a:rect r="r" b="b" t="t" l="l"/>
            <a:pathLst>
              <a:path h="5502218" w="3049088">
                <a:moveTo>
                  <a:pt x="0" y="0"/>
                </a:moveTo>
                <a:lnTo>
                  <a:pt x="3049088" y="0"/>
                </a:lnTo>
                <a:lnTo>
                  <a:pt x="3049088" y="5502218"/>
                </a:lnTo>
                <a:lnTo>
                  <a:pt x="0" y="5502218"/>
                </a:lnTo>
                <a:lnTo>
                  <a:pt x="0" y="0"/>
                </a:lnTo>
                <a:close/>
              </a:path>
            </a:pathLst>
          </a:custGeom>
          <a:blipFill>
            <a:blip r:embed="rId2"/>
            <a:stretch>
              <a:fillRect l="0" t="0" r="0" b="0"/>
            </a:stretch>
          </a:blipFill>
        </p:spPr>
      </p:sp>
      <p:pic>
        <p:nvPicPr>
          <p:cNvPr name="Picture 6" id="6"/>
          <p:cNvPicPr>
            <a:picLocks noChangeAspect="true"/>
          </p:cNvPicPr>
          <p:nvPr>
            <a:videoFile r:link="rId4"/>
          </p:nvPr>
        </p:nvPicPr>
        <p:blipFill>
          <a:blip r:embed="rId3"/>
          <a:stretch>
            <a:fillRect/>
          </a:stretch>
        </p:blipFill>
        <p:spPr>
          <a:xfrm rot="0">
            <a:off x="3355311" y="2751109"/>
            <a:ext cx="11577378" cy="6507191"/>
          </a:xfrm>
          <a:prstGeom prst="rect">
            <a:avLst/>
          </a:prstGeom>
        </p:spPr>
      </p:pic>
      <p:sp>
        <p:nvSpPr>
          <p:cNvPr name="Freeform 7" id="7"/>
          <p:cNvSpPr/>
          <p:nvPr/>
        </p:nvSpPr>
        <p:spPr>
          <a:xfrm flipH="false" flipV="false" rot="0">
            <a:off x="13866370" y="5685412"/>
            <a:ext cx="4244798" cy="4244798"/>
          </a:xfrm>
          <a:custGeom>
            <a:avLst/>
            <a:gdLst/>
            <a:ahLst/>
            <a:cxnLst/>
            <a:rect r="r" b="b" t="t" l="l"/>
            <a:pathLst>
              <a:path h="4244798" w="4244798">
                <a:moveTo>
                  <a:pt x="0" y="0"/>
                </a:moveTo>
                <a:lnTo>
                  <a:pt x="4244798" y="0"/>
                </a:lnTo>
                <a:lnTo>
                  <a:pt x="4244798" y="4244798"/>
                </a:lnTo>
                <a:lnTo>
                  <a:pt x="0" y="4244798"/>
                </a:lnTo>
                <a:lnTo>
                  <a:pt x="0" y="0"/>
                </a:lnTo>
                <a:close/>
              </a:path>
            </a:pathLst>
          </a:custGeom>
          <a:blipFill>
            <a:blip r:embed="rId5"/>
            <a:stretch>
              <a:fillRect l="0" t="0" r="0" b="0"/>
            </a:stretch>
          </a:blipFill>
        </p:spPr>
      </p:sp>
      <p:sp>
        <p:nvSpPr>
          <p:cNvPr name="TextBox 8" id="8"/>
          <p:cNvSpPr txBox="true"/>
          <p:nvPr/>
        </p:nvSpPr>
        <p:spPr>
          <a:xfrm rot="0">
            <a:off x="1028700" y="1019175"/>
            <a:ext cx="4214071" cy="939686"/>
          </a:xfrm>
          <a:prstGeom prst="rect">
            <a:avLst/>
          </a:prstGeom>
        </p:spPr>
        <p:txBody>
          <a:bodyPr anchor="t" rtlCol="false" tIns="0" lIns="0" bIns="0" rIns="0">
            <a:spAutoFit/>
          </a:bodyPr>
          <a:lstStyle/>
          <a:p>
            <a:pPr algn="l" marL="0" indent="0" lvl="0">
              <a:lnSpc>
                <a:spcPts val="7358"/>
              </a:lnSpc>
              <a:spcBef>
                <a:spcPct val="0"/>
              </a:spcBef>
            </a:pPr>
            <a:r>
              <a:rPr lang="en-US" b="true" sz="6131" spc="220">
                <a:solidFill>
                  <a:srgbClr val="30D99B"/>
                </a:solidFill>
                <a:latin typeface="Montserrat Classic Bold"/>
                <a:ea typeface="Montserrat Classic Bold"/>
                <a:cs typeface="Montserrat Classic Bold"/>
                <a:sym typeface="Montserrat Classic Bold"/>
              </a:rPr>
              <a:t>Si, si paga</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30D99B"/>
        </a:solidFill>
      </p:bgPr>
    </p:bg>
    <p:spTree>
      <p:nvGrpSpPr>
        <p:cNvPr id="1" name=""/>
        <p:cNvGrpSpPr/>
        <p:nvPr/>
      </p:nvGrpSpPr>
      <p:grpSpPr>
        <a:xfrm>
          <a:off x="0" y="0"/>
          <a:ext cx="0" cy="0"/>
          <a:chOff x="0" y="0"/>
          <a:chExt cx="0" cy="0"/>
        </a:xfrm>
      </p:grpSpPr>
      <p:grpSp>
        <p:nvGrpSpPr>
          <p:cNvPr name="Group 2" id="2"/>
          <p:cNvGrpSpPr/>
          <p:nvPr/>
        </p:nvGrpSpPr>
        <p:grpSpPr>
          <a:xfrm rot="0">
            <a:off x="12188760" y="7443012"/>
            <a:ext cx="5970857" cy="2713954"/>
            <a:chOff x="0" y="0"/>
            <a:chExt cx="1442029" cy="655450"/>
          </a:xfrm>
        </p:grpSpPr>
        <p:sp>
          <p:nvSpPr>
            <p:cNvPr name="Freeform 3" id="3"/>
            <p:cNvSpPr/>
            <p:nvPr/>
          </p:nvSpPr>
          <p:spPr>
            <a:xfrm flipH="false" flipV="false" rot="0">
              <a:off x="0" y="0"/>
              <a:ext cx="1442029" cy="655450"/>
            </a:xfrm>
            <a:custGeom>
              <a:avLst/>
              <a:gdLst/>
              <a:ahLst/>
              <a:cxnLst/>
              <a:rect r="r" b="b" t="t" l="l"/>
              <a:pathLst>
                <a:path h="655450" w="1442029">
                  <a:moveTo>
                    <a:pt x="0" y="0"/>
                  </a:moveTo>
                  <a:lnTo>
                    <a:pt x="1442029" y="0"/>
                  </a:lnTo>
                  <a:lnTo>
                    <a:pt x="1442029" y="655450"/>
                  </a:lnTo>
                  <a:lnTo>
                    <a:pt x="0" y="655450"/>
                  </a:lnTo>
                  <a:close/>
                </a:path>
              </a:pathLst>
            </a:custGeom>
            <a:solidFill>
              <a:srgbClr val="0D0D0D"/>
            </a:solidFill>
            <a:ln cap="sq">
              <a:noFill/>
              <a:prstDash val="solid"/>
              <a:miter/>
            </a:ln>
          </p:spPr>
        </p:sp>
        <p:sp>
          <p:nvSpPr>
            <p:cNvPr name="TextBox 4" id="4"/>
            <p:cNvSpPr txBox="true"/>
            <p:nvPr/>
          </p:nvSpPr>
          <p:spPr>
            <a:xfrm>
              <a:off x="0" y="-47625"/>
              <a:ext cx="1442029" cy="703075"/>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5" id="5"/>
          <p:cNvGrpSpPr/>
          <p:nvPr/>
        </p:nvGrpSpPr>
        <p:grpSpPr>
          <a:xfrm rot="0">
            <a:off x="6159264" y="2461892"/>
            <a:ext cx="5970857" cy="2713954"/>
            <a:chOff x="0" y="0"/>
            <a:chExt cx="1442029" cy="655450"/>
          </a:xfrm>
        </p:grpSpPr>
        <p:sp>
          <p:nvSpPr>
            <p:cNvPr name="Freeform 6" id="6"/>
            <p:cNvSpPr/>
            <p:nvPr/>
          </p:nvSpPr>
          <p:spPr>
            <a:xfrm flipH="false" flipV="false" rot="0">
              <a:off x="0" y="0"/>
              <a:ext cx="1442029" cy="655450"/>
            </a:xfrm>
            <a:custGeom>
              <a:avLst/>
              <a:gdLst/>
              <a:ahLst/>
              <a:cxnLst/>
              <a:rect r="r" b="b" t="t" l="l"/>
              <a:pathLst>
                <a:path h="655450" w="1442029">
                  <a:moveTo>
                    <a:pt x="0" y="0"/>
                  </a:moveTo>
                  <a:lnTo>
                    <a:pt x="1442029" y="0"/>
                  </a:lnTo>
                  <a:lnTo>
                    <a:pt x="1442029" y="655450"/>
                  </a:lnTo>
                  <a:lnTo>
                    <a:pt x="0" y="655450"/>
                  </a:lnTo>
                  <a:close/>
                </a:path>
              </a:pathLst>
            </a:custGeom>
            <a:solidFill>
              <a:srgbClr val="0D0D0D"/>
            </a:solidFill>
            <a:ln cap="sq">
              <a:noFill/>
              <a:prstDash val="solid"/>
              <a:miter/>
            </a:ln>
          </p:spPr>
        </p:sp>
        <p:sp>
          <p:nvSpPr>
            <p:cNvPr name="TextBox 7" id="7"/>
            <p:cNvSpPr txBox="true"/>
            <p:nvPr/>
          </p:nvSpPr>
          <p:spPr>
            <a:xfrm>
              <a:off x="0" y="-47625"/>
              <a:ext cx="1442029" cy="703075"/>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8" id="8"/>
          <p:cNvGrpSpPr/>
          <p:nvPr/>
        </p:nvGrpSpPr>
        <p:grpSpPr>
          <a:xfrm rot="0">
            <a:off x="104257" y="7462768"/>
            <a:ext cx="5970857" cy="2713954"/>
            <a:chOff x="0" y="0"/>
            <a:chExt cx="1442029" cy="655450"/>
          </a:xfrm>
        </p:grpSpPr>
        <p:sp>
          <p:nvSpPr>
            <p:cNvPr name="Freeform 9" id="9"/>
            <p:cNvSpPr/>
            <p:nvPr/>
          </p:nvSpPr>
          <p:spPr>
            <a:xfrm flipH="false" flipV="false" rot="0">
              <a:off x="0" y="0"/>
              <a:ext cx="1442029" cy="655450"/>
            </a:xfrm>
            <a:custGeom>
              <a:avLst/>
              <a:gdLst/>
              <a:ahLst/>
              <a:cxnLst/>
              <a:rect r="r" b="b" t="t" l="l"/>
              <a:pathLst>
                <a:path h="655450" w="1442029">
                  <a:moveTo>
                    <a:pt x="0" y="0"/>
                  </a:moveTo>
                  <a:lnTo>
                    <a:pt x="1442029" y="0"/>
                  </a:lnTo>
                  <a:lnTo>
                    <a:pt x="1442029" y="655450"/>
                  </a:lnTo>
                  <a:lnTo>
                    <a:pt x="0" y="655450"/>
                  </a:lnTo>
                  <a:close/>
                </a:path>
              </a:pathLst>
            </a:custGeom>
            <a:solidFill>
              <a:srgbClr val="0D0D0D"/>
            </a:solidFill>
            <a:ln cap="sq">
              <a:noFill/>
              <a:prstDash val="solid"/>
              <a:miter/>
            </a:ln>
          </p:spPr>
        </p:sp>
        <p:sp>
          <p:nvSpPr>
            <p:cNvPr name="TextBox 10" id="10"/>
            <p:cNvSpPr txBox="true"/>
            <p:nvPr/>
          </p:nvSpPr>
          <p:spPr>
            <a:xfrm>
              <a:off x="0" y="-47625"/>
              <a:ext cx="1442029" cy="703075"/>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1" id="11"/>
          <p:cNvSpPr txBox="true"/>
          <p:nvPr/>
        </p:nvSpPr>
        <p:spPr>
          <a:xfrm rot="0">
            <a:off x="5069637" y="973822"/>
            <a:ext cx="8148725" cy="942975"/>
          </a:xfrm>
          <a:prstGeom prst="rect">
            <a:avLst/>
          </a:prstGeom>
        </p:spPr>
        <p:txBody>
          <a:bodyPr anchor="t" rtlCol="false" tIns="0" lIns="0" bIns="0" rIns="0">
            <a:spAutoFit/>
          </a:bodyPr>
          <a:lstStyle/>
          <a:p>
            <a:pPr algn="ctr" marL="0" indent="0" lvl="0">
              <a:lnSpc>
                <a:spcPts val="7358"/>
              </a:lnSpc>
              <a:spcBef>
                <a:spcPct val="0"/>
              </a:spcBef>
            </a:pPr>
            <a:r>
              <a:rPr lang="en-US" b="true" sz="6131" spc="220">
                <a:solidFill>
                  <a:srgbClr val="0D0D0D"/>
                </a:solidFill>
                <a:latin typeface="Montserrat Classic Bold"/>
                <a:ea typeface="Montserrat Classic Bold"/>
                <a:cs typeface="Montserrat Classic Bold"/>
                <a:sym typeface="Montserrat Classic Bold"/>
              </a:rPr>
              <a:t>0 to Hero</a:t>
            </a:r>
          </a:p>
        </p:txBody>
      </p:sp>
      <p:sp>
        <p:nvSpPr>
          <p:cNvPr name="TextBox 12" id="12"/>
          <p:cNvSpPr txBox="true"/>
          <p:nvPr/>
        </p:nvSpPr>
        <p:spPr>
          <a:xfrm rot="0">
            <a:off x="526261" y="8291212"/>
            <a:ext cx="5305074" cy="1428164"/>
          </a:xfrm>
          <a:prstGeom prst="rect">
            <a:avLst/>
          </a:prstGeom>
        </p:spPr>
        <p:txBody>
          <a:bodyPr anchor="t" rtlCol="false" tIns="0" lIns="0" bIns="0" rIns="0">
            <a:spAutoFit/>
          </a:bodyPr>
          <a:lstStyle/>
          <a:p>
            <a:pPr algn="ctr" marL="0" indent="0" lvl="0">
              <a:lnSpc>
                <a:spcPts val="2313"/>
              </a:lnSpc>
              <a:spcBef>
                <a:spcPct val="0"/>
              </a:spcBef>
            </a:pPr>
            <a:r>
              <a:rPr lang="en-US" sz="1652" spc="74">
                <a:solidFill>
                  <a:srgbClr val="F2F2F2"/>
                </a:solidFill>
                <a:latin typeface="Montserrat Classic"/>
                <a:ea typeface="Montserrat Classic"/>
                <a:cs typeface="Montserrat Classic"/>
                <a:sym typeface="Montserrat Classic"/>
              </a:rPr>
              <a:t>El dev promedio se da de cabeza contra problemas que no sabe solucionar, luego lo soluciona y por último hace esa cosa que nadie hace que llaman “documentar” (Esa cosa arcana que nadie hace)</a:t>
            </a:r>
          </a:p>
        </p:txBody>
      </p:sp>
      <p:sp>
        <p:nvSpPr>
          <p:cNvPr name="TextBox 13" id="13"/>
          <p:cNvSpPr txBox="true"/>
          <p:nvPr/>
        </p:nvSpPr>
        <p:spPr>
          <a:xfrm rot="0">
            <a:off x="1287774" y="7853155"/>
            <a:ext cx="3782048" cy="398749"/>
          </a:xfrm>
          <a:prstGeom prst="rect">
            <a:avLst/>
          </a:prstGeom>
        </p:spPr>
        <p:txBody>
          <a:bodyPr anchor="t" rtlCol="false" tIns="0" lIns="0" bIns="0" rIns="0">
            <a:spAutoFit/>
          </a:bodyPr>
          <a:lstStyle/>
          <a:p>
            <a:pPr algn="ctr" marL="0" indent="0" lvl="0">
              <a:lnSpc>
                <a:spcPts val="3296"/>
              </a:lnSpc>
              <a:spcBef>
                <a:spcPct val="0"/>
              </a:spcBef>
            </a:pPr>
            <a:r>
              <a:rPr lang="en-US" b="true" sz="2354" spc="105">
                <a:solidFill>
                  <a:srgbClr val="F2F2F2"/>
                </a:solidFill>
                <a:latin typeface="Montserrat Classic Bold"/>
                <a:ea typeface="Montserrat Classic Bold"/>
                <a:cs typeface="Montserrat Classic Bold"/>
                <a:sym typeface="Montserrat Classic Bold"/>
              </a:rPr>
              <a:t>Break it!</a:t>
            </a:r>
          </a:p>
        </p:txBody>
      </p:sp>
      <p:sp>
        <p:nvSpPr>
          <p:cNvPr name="TextBox 14" id="14"/>
          <p:cNvSpPr txBox="true"/>
          <p:nvPr/>
        </p:nvSpPr>
        <p:spPr>
          <a:xfrm rot="0">
            <a:off x="6859582" y="3679045"/>
            <a:ext cx="4653863" cy="855351"/>
          </a:xfrm>
          <a:prstGeom prst="rect">
            <a:avLst/>
          </a:prstGeom>
        </p:spPr>
        <p:txBody>
          <a:bodyPr anchor="t" rtlCol="false" tIns="0" lIns="0" bIns="0" rIns="0">
            <a:spAutoFit/>
          </a:bodyPr>
          <a:lstStyle/>
          <a:p>
            <a:pPr algn="ctr" marL="0" indent="0" lvl="0">
              <a:lnSpc>
                <a:spcPts val="2313"/>
              </a:lnSpc>
              <a:spcBef>
                <a:spcPct val="0"/>
              </a:spcBef>
            </a:pPr>
            <a:r>
              <a:rPr lang="en-US" sz="1652" spc="74">
                <a:solidFill>
                  <a:srgbClr val="F2F2F2"/>
                </a:solidFill>
                <a:latin typeface="Montserrat Classic"/>
                <a:ea typeface="Montserrat Classic"/>
                <a:cs typeface="Montserrat Classic"/>
                <a:sym typeface="Montserrat Classic"/>
              </a:rPr>
              <a:t>Piense usted en Boku no Hīrō Akademia, ¿Por qué siempre se armaban equipos o parejas para hacer las pruebas?</a:t>
            </a:r>
          </a:p>
        </p:txBody>
      </p:sp>
      <p:sp>
        <p:nvSpPr>
          <p:cNvPr name="TextBox 15" id="15"/>
          <p:cNvSpPr txBox="true"/>
          <p:nvPr/>
        </p:nvSpPr>
        <p:spPr>
          <a:xfrm rot="0">
            <a:off x="7266637" y="2751777"/>
            <a:ext cx="3796737" cy="822165"/>
          </a:xfrm>
          <a:prstGeom prst="rect">
            <a:avLst/>
          </a:prstGeom>
        </p:spPr>
        <p:txBody>
          <a:bodyPr anchor="t" rtlCol="false" tIns="0" lIns="0" bIns="0" rIns="0">
            <a:spAutoFit/>
          </a:bodyPr>
          <a:lstStyle/>
          <a:p>
            <a:pPr algn="ctr" marL="0" indent="0" lvl="0">
              <a:lnSpc>
                <a:spcPts val="3309"/>
              </a:lnSpc>
              <a:spcBef>
                <a:spcPct val="0"/>
              </a:spcBef>
            </a:pPr>
            <a:r>
              <a:rPr lang="en-US" b="true" sz="2363" spc="106">
                <a:solidFill>
                  <a:srgbClr val="F2F2F2"/>
                </a:solidFill>
                <a:latin typeface="Montserrat Classic Bold"/>
                <a:ea typeface="Montserrat Classic Bold"/>
                <a:cs typeface="Montserrat Classic Bold"/>
                <a:sym typeface="Montserrat Classic Bold"/>
              </a:rPr>
              <a:t>Ir más lejos es más fácil con otros raritos</a:t>
            </a:r>
          </a:p>
        </p:txBody>
      </p:sp>
      <p:sp>
        <p:nvSpPr>
          <p:cNvPr name="TextBox 16" id="16"/>
          <p:cNvSpPr txBox="true"/>
          <p:nvPr/>
        </p:nvSpPr>
        <p:spPr>
          <a:xfrm rot="0">
            <a:off x="12851152" y="8291212"/>
            <a:ext cx="4653863" cy="1141758"/>
          </a:xfrm>
          <a:prstGeom prst="rect">
            <a:avLst/>
          </a:prstGeom>
        </p:spPr>
        <p:txBody>
          <a:bodyPr anchor="t" rtlCol="false" tIns="0" lIns="0" bIns="0" rIns="0">
            <a:spAutoFit/>
          </a:bodyPr>
          <a:lstStyle/>
          <a:p>
            <a:pPr algn="ctr" marL="0" indent="0" lvl="0">
              <a:lnSpc>
                <a:spcPts val="2313"/>
              </a:lnSpc>
              <a:spcBef>
                <a:spcPct val="0"/>
              </a:spcBef>
            </a:pPr>
            <a:r>
              <a:rPr lang="en-US" sz="1652" spc="74">
                <a:solidFill>
                  <a:srgbClr val="F2F2F2"/>
                </a:solidFill>
                <a:latin typeface="Montserrat Classic"/>
                <a:ea typeface="Montserrat Classic"/>
                <a:cs typeface="Montserrat Classic"/>
                <a:sym typeface="Montserrat Classic"/>
              </a:rPr>
              <a:t>Necesitas ser alguien, no un algo; en el mercado de IT, es dificil ser un “Hero”. Spoiler, nadie los quiere porque son los raritos del fondo</a:t>
            </a:r>
          </a:p>
        </p:txBody>
      </p:sp>
      <p:sp>
        <p:nvSpPr>
          <p:cNvPr name="TextBox 17" id="17"/>
          <p:cNvSpPr txBox="true"/>
          <p:nvPr/>
        </p:nvSpPr>
        <p:spPr>
          <a:xfrm rot="0">
            <a:off x="13376171" y="7833400"/>
            <a:ext cx="3782048" cy="398749"/>
          </a:xfrm>
          <a:prstGeom prst="rect">
            <a:avLst/>
          </a:prstGeom>
        </p:spPr>
        <p:txBody>
          <a:bodyPr anchor="t" rtlCol="false" tIns="0" lIns="0" bIns="0" rIns="0">
            <a:spAutoFit/>
          </a:bodyPr>
          <a:lstStyle/>
          <a:p>
            <a:pPr algn="ctr" marL="0" indent="0" lvl="0">
              <a:lnSpc>
                <a:spcPts val="3296"/>
              </a:lnSpc>
              <a:spcBef>
                <a:spcPct val="0"/>
              </a:spcBef>
            </a:pPr>
            <a:r>
              <a:rPr lang="en-US" b="true" sz="2354" spc="105">
                <a:solidFill>
                  <a:srgbClr val="F2F2F2"/>
                </a:solidFill>
                <a:latin typeface="Montserrat Classic Bold"/>
                <a:ea typeface="Montserrat Classic Bold"/>
                <a:cs typeface="Montserrat Classic Bold"/>
                <a:sym typeface="Montserrat Classic Bold"/>
              </a:rPr>
              <a:t>To be a Hero...</a:t>
            </a:r>
          </a:p>
        </p:txBody>
      </p:sp>
      <p:sp>
        <p:nvSpPr>
          <p:cNvPr name="Freeform 18" id="18"/>
          <p:cNvSpPr/>
          <p:nvPr/>
        </p:nvSpPr>
        <p:spPr>
          <a:xfrm flipH="false" flipV="false" rot="0">
            <a:off x="104257" y="2461892"/>
            <a:ext cx="5963572" cy="4905625"/>
          </a:xfrm>
          <a:custGeom>
            <a:avLst/>
            <a:gdLst/>
            <a:ahLst/>
            <a:cxnLst/>
            <a:rect r="r" b="b" t="t" l="l"/>
            <a:pathLst>
              <a:path h="4905625" w="5963572">
                <a:moveTo>
                  <a:pt x="0" y="0"/>
                </a:moveTo>
                <a:lnTo>
                  <a:pt x="5963572" y="0"/>
                </a:lnTo>
                <a:lnTo>
                  <a:pt x="5963572" y="4905626"/>
                </a:lnTo>
                <a:lnTo>
                  <a:pt x="0" y="4905626"/>
                </a:lnTo>
                <a:lnTo>
                  <a:pt x="0" y="0"/>
                </a:lnTo>
                <a:close/>
              </a:path>
            </a:pathLst>
          </a:custGeom>
          <a:blipFill>
            <a:blip r:embed="rId2"/>
            <a:stretch>
              <a:fillRect l="0" t="-10782" r="0" b="-10782"/>
            </a:stretch>
          </a:blipFill>
        </p:spPr>
      </p:sp>
      <p:sp>
        <p:nvSpPr>
          <p:cNvPr name="Freeform 19" id="19"/>
          <p:cNvSpPr/>
          <p:nvPr/>
        </p:nvSpPr>
        <p:spPr>
          <a:xfrm flipH="false" flipV="false" rot="0">
            <a:off x="6242906" y="5297325"/>
            <a:ext cx="5887215" cy="4859641"/>
          </a:xfrm>
          <a:custGeom>
            <a:avLst/>
            <a:gdLst/>
            <a:ahLst/>
            <a:cxnLst/>
            <a:rect r="r" b="b" t="t" l="l"/>
            <a:pathLst>
              <a:path h="4859641" w="5887215">
                <a:moveTo>
                  <a:pt x="0" y="0"/>
                </a:moveTo>
                <a:lnTo>
                  <a:pt x="5887215" y="0"/>
                </a:lnTo>
                <a:lnTo>
                  <a:pt x="5887215" y="4859641"/>
                </a:lnTo>
                <a:lnTo>
                  <a:pt x="0" y="4859641"/>
                </a:lnTo>
                <a:lnTo>
                  <a:pt x="0" y="0"/>
                </a:lnTo>
                <a:close/>
              </a:path>
            </a:pathLst>
          </a:custGeom>
          <a:blipFill>
            <a:blip r:embed="rId3"/>
            <a:stretch>
              <a:fillRect l="0" t="-944" r="0" b="-20200"/>
            </a:stretch>
          </a:blipFill>
        </p:spPr>
      </p:sp>
      <p:sp>
        <p:nvSpPr>
          <p:cNvPr name="Freeform 20" id="20"/>
          <p:cNvSpPr/>
          <p:nvPr/>
        </p:nvSpPr>
        <p:spPr>
          <a:xfrm flipH="false" flipV="false" rot="0">
            <a:off x="12188760" y="2461892"/>
            <a:ext cx="5970857" cy="4905625"/>
          </a:xfrm>
          <a:custGeom>
            <a:avLst/>
            <a:gdLst/>
            <a:ahLst/>
            <a:cxnLst/>
            <a:rect r="r" b="b" t="t" l="l"/>
            <a:pathLst>
              <a:path h="4905625" w="5970857">
                <a:moveTo>
                  <a:pt x="0" y="0"/>
                </a:moveTo>
                <a:lnTo>
                  <a:pt x="5970857" y="0"/>
                </a:lnTo>
                <a:lnTo>
                  <a:pt x="5970857" y="4905626"/>
                </a:lnTo>
                <a:lnTo>
                  <a:pt x="0" y="4905626"/>
                </a:lnTo>
                <a:lnTo>
                  <a:pt x="0" y="0"/>
                </a:lnTo>
                <a:close/>
              </a:path>
            </a:pathLst>
          </a:custGeom>
          <a:blipFill>
            <a:blip r:embed="rId4"/>
            <a:stretch>
              <a:fillRect l="0" t="-7818" r="-2150" b="-16513"/>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CC612B"/>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5689250" cy="1974195"/>
            <a:chOff x="0" y="0"/>
            <a:chExt cx="7585666" cy="2632260"/>
          </a:xfrm>
        </p:grpSpPr>
        <p:sp>
          <p:nvSpPr>
            <p:cNvPr name="Freeform 3" id="3"/>
            <p:cNvSpPr/>
            <p:nvPr/>
          </p:nvSpPr>
          <p:spPr>
            <a:xfrm flipH="false" flipV="false" rot="0">
              <a:off x="0" y="0"/>
              <a:ext cx="2627006" cy="2632260"/>
            </a:xfrm>
            <a:custGeom>
              <a:avLst/>
              <a:gdLst/>
              <a:ahLst/>
              <a:cxnLst/>
              <a:rect r="r" b="b" t="t" l="l"/>
              <a:pathLst>
                <a:path h="2632260" w="2627006">
                  <a:moveTo>
                    <a:pt x="0" y="0"/>
                  </a:moveTo>
                  <a:lnTo>
                    <a:pt x="2627006" y="0"/>
                  </a:lnTo>
                  <a:lnTo>
                    <a:pt x="2627006" y="2632260"/>
                  </a:lnTo>
                  <a:lnTo>
                    <a:pt x="0" y="26322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4" id="4"/>
            <p:cNvSpPr/>
            <p:nvPr/>
          </p:nvSpPr>
          <p:spPr>
            <a:xfrm flipH="false" flipV="false" rot="0">
              <a:off x="786844" y="548869"/>
              <a:ext cx="1067695" cy="1545348"/>
            </a:xfrm>
            <a:custGeom>
              <a:avLst/>
              <a:gdLst/>
              <a:ahLst/>
              <a:cxnLst/>
              <a:rect r="r" b="b" t="t" l="l"/>
              <a:pathLst>
                <a:path h="1545348" w="1067695">
                  <a:moveTo>
                    <a:pt x="0" y="0"/>
                  </a:moveTo>
                  <a:lnTo>
                    <a:pt x="1067695" y="0"/>
                  </a:lnTo>
                  <a:lnTo>
                    <a:pt x="1067695" y="1545348"/>
                  </a:lnTo>
                  <a:lnTo>
                    <a:pt x="0" y="154534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2949968" y="684305"/>
              <a:ext cx="4635698" cy="1254125"/>
            </a:xfrm>
            <a:prstGeom prst="rect">
              <a:avLst/>
            </a:prstGeom>
          </p:spPr>
          <p:txBody>
            <a:bodyPr anchor="t" rtlCol="false" tIns="0" lIns="0" bIns="0" rIns="0">
              <a:spAutoFit/>
            </a:bodyPr>
            <a:lstStyle/>
            <a:p>
              <a:pPr algn="l" marL="0" indent="0" lvl="0">
                <a:lnSpc>
                  <a:spcPts val="7358"/>
                </a:lnSpc>
                <a:spcBef>
                  <a:spcPct val="0"/>
                </a:spcBef>
              </a:pPr>
              <a:r>
                <a:rPr lang="en-US" b="true" sz="6131" spc="220">
                  <a:solidFill>
                    <a:srgbClr val="D2D2DE"/>
                  </a:solidFill>
                  <a:latin typeface="Montserrat Classic Bold"/>
                  <a:ea typeface="Montserrat Classic Bold"/>
                  <a:cs typeface="Montserrat Classic Bold"/>
                  <a:sym typeface="Montserrat Classic Bold"/>
                </a:rPr>
                <a:t>Burnout</a:t>
              </a:r>
            </a:p>
          </p:txBody>
        </p:sp>
      </p:grpSp>
      <p:grpSp>
        <p:nvGrpSpPr>
          <p:cNvPr name="Group 6" id="6"/>
          <p:cNvGrpSpPr/>
          <p:nvPr/>
        </p:nvGrpSpPr>
        <p:grpSpPr>
          <a:xfrm rot="0">
            <a:off x="-2001494" y="8323039"/>
            <a:ext cx="4723978" cy="472397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8377C"/>
              </a:solidFill>
              <a:prstDash val="solid"/>
              <a:miter/>
            </a:ln>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5829033" y="-1509558"/>
            <a:ext cx="3957167" cy="3957167"/>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2D2DE"/>
            </a:solidFill>
            <a:ln cap="sq">
              <a:no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12" id="12"/>
          <p:cNvGrpSpPr/>
          <p:nvPr/>
        </p:nvGrpSpPr>
        <p:grpSpPr>
          <a:xfrm rot="0">
            <a:off x="3408560" y="8871939"/>
            <a:ext cx="772722" cy="772722"/>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2D2DE"/>
            </a:solidFill>
            <a:ln cap="sq">
              <a:no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15" id="15"/>
          <p:cNvGrpSpPr/>
          <p:nvPr/>
        </p:nvGrpSpPr>
        <p:grpSpPr>
          <a:xfrm rot="0">
            <a:off x="-384892" y="-572198"/>
            <a:ext cx="1490773" cy="149077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2D2DE"/>
            </a:solidFill>
            <a:ln cap="sq">
              <a:no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18" id="18"/>
          <p:cNvSpPr/>
          <p:nvPr/>
        </p:nvSpPr>
        <p:spPr>
          <a:xfrm flipH="false" flipV="false" rot="0">
            <a:off x="10067857" y="2015798"/>
            <a:ext cx="7739759" cy="8006648"/>
          </a:xfrm>
          <a:custGeom>
            <a:avLst/>
            <a:gdLst/>
            <a:ahLst/>
            <a:cxnLst/>
            <a:rect r="r" b="b" t="t" l="l"/>
            <a:pathLst>
              <a:path h="8006648" w="7739759">
                <a:moveTo>
                  <a:pt x="0" y="0"/>
                </a:moveTo>
                <a:lnTo>
                  <a:pt x="7739760" y="0"/>
                </a:lnTo>
                <a:lnTo>
                  <a:pt x="7739760" y="8006647"/>
                </a:lnTo>
                <a:lnTo>
                  <a:pt x="0" y="8006647"/>
                </a:lnTo>
                <a:lnTo>
                  <a:pt x="0" y="0"/>
                </a:lnTo>
                <a:close/>
              </a:path>
            </a:pathLst>
          </a:custGeom>
          <a:blipFill>
            <a:blip r:embed="rId6"/>
            <a:stretch>
              <a:fillRect l="0" t="0" r="0" b="0"/>
            </a:stretch>
          </a:blipFill>
        </p:spPr>
      </p:sp>
      <p:sp>
        <p:nvSpPr>
          <p:cNvPr name="TextBox 19" id="19"/>
          <p:cNvSpPr txBox="true"/>
          <p:nvPr/>
        </p:nvSpPr>
        <p:spPr>
          <a:xfrm rot="0">
            <a:off x="11235292" y="2745146"/>
            <a:ext cx="5404889" cy="467873"/>
          </a:xfrm>
          <a:prstGeom prst="rect">
            <a:avLst/>
          </a:prstGeom>
        </p:spPr>
        <p:txBody>
          <a:bodyPr anchor="t" rtlCol="false" tIns="0" lIns="0" bIns="0" rIns="0">
            <a:spAutoFit/>
          </a:bodyPr>
          <a:lstStyle/>
          <a:p>
            <a:pPr algn="l" marL="0" indent="0" lvl="0">
              <a:lnSpc>
                <a:spcPts val="3898"/>
              </a:lnSpc>
              <a:spcBef>
                <a:spcPct val="0"/>
              </a:spcBef>
            </a:pPr>
            <a:r>
              <a:rPr lang="en-US" sz="2784" spc="125">
                <a:solidFill>
                  <a:srgbClr val="0D0D0D"/>
                </a:solidFill>
                <a:latin typeface="Montserrat Classic"/>
                <a:ea typeface="Montserrat Classic"/>
                <a:cs typeface="Montserrat Classic"/>
                <a:sym typeface="Montserrat Classic"/>
              </a:rPr>
              <a:t>“Don’t burn your own wings”</a:t>
            </a:r>
          </a:p>
        </p:txBody>
      </p:sp>
      <p:sp>
        <p:nvSpPr>
          <p:cNvPr name="TextBox 20" id="20"/>
          <p:cNvSpPr txBox="true"/>
          <p:nvPr/>
        </p:nvSpPr>
        <p:spPr>
          <a:xfrm rot="0">
            <a:off x="2350889" y="3117569"/>
            <a:ext cx="6793111" cy="5033645"/>
          </a:xfrm>
          <a:prstGeom prst="rect">
            <a:avLst/>
          </a:prstGeom>
        </p:spPr>
        <p:txBody>
          <a:bodyPr anchor="t" rtlCol="false" tIns="0" lIns="0" bIns="0" rIns="0">
            <a:spAutoFit/>
          </a:bodyPr>
          <a:lstStyle/>
          <a:p>
            <a:pPr algn="l" marL="690881" indent="-345440" lvl="1">
              <a:lnSpc>
                <a:spcPts val="4480"/>
              </a:lnSpc>
              <a:buFont typeface="Arial"/>
              <a:buChar char="•"/>
            </a:pPr>
            <a:r>
              <a:rPr lang="en-US" b="true" sz="3200" spc="144">
                <a:solidFill>
                  <a:srgbClr val="FFFFFF"/>
                </a:solidFill>
                <a:latin typeface="Montserrat Classic Bold"/>
                <a:ea typeface="Montserrat Classic Bold"/>
                <a:cs typeface="Montserrat Classic Bold"/>
                <a:sym typeface="Montserrat Classic Bold"/>
              </a:rPr>
              <a:t>Agotamiento físico y emocional</a:t>
            </a:r>
          </a:p>
          <a:p>
            <a:pPr algn="l" marL="690881" indent="-345440" lvl="1">
              <a:lnSpc>
                <a:spcPts val="4480"/>
              </a:lnSpc>
              <a:buFont typeface="Arial"/>
              <a:buChar char="•"/>
            </a:pPr>
            <a:r>
              <a:rPr lang="en-US" b="true" sz="3200" spc="144">
                <a:solidFill>
                  <a:srgbClr val="FFFFFF"/>
                </a:solidFill>
                <a:latin typeface="Montserrat Classic Bold"/>
                <a:ea typeface="Montserrat Classic Bold"/>
                <a:cs typeface="Montserrat Classic Bold"/>
                <a:sym typeface="Montserrat Classic Bold"/>
              </a:rPr>
              <a:t>Desmotivación</a:t>
            </a:r>
          </a:p>
          <a:p>
            <a:pPr algn="l" marL="690881" indent="-345440" lvl="1">
              <a:lnSpc>
                <a:spcPts val="4480"/>
              </a:lnSpc>
              <a:buFont typeface="Arial"/>
              <a:buChar char="•"/>
            </a:pPr>
            <a:r>
              <a:rPr lang="en-US" b="true" sz="3200" spc="144">
                <a:solidFill>
                  <a:srgbClr val="FFFFFF"/>
                </a:solidFill>
                <a:latin typeface="Montserrat Classic Bold"/>
                <a:ea typeface="Montserrat Classic Bold"/>
                <a:cs typeface="Montserrat Classic Bold"/>
                <a:sym typeface="Montserrat Classic Bold"/>
              </a:rPr>
              <a:t>Reducción del rendimiento</a:t>
            </a:r>
          </a:p>
          <a:p>
            <a:pPr algn="l" marL="690881" indent="-345440" lvl="1">
              <a:lnSpc>
                <a:spcPts val="4480"/>
              </a:lnSpc>
              <a:buFont typeface="Arial"/>
              <a:buChar char="•"/>
            </a:pPr>
            <a:r>
              <a:rPr lang="en-US" b="true" sz="3200" spc="144">
                <a:solidFill>
                  <a:srgbClr val="FFFFFF"/>
                </a:solidFill>
                <a:latin typeface="Montserrat Classic Bold"/>
                <a:ea typeface="Montserrat Classic Bold"/>
                <a:cs typeface="Montserrat Classic Bold"/>
                <a:sym typeface="Montserrat Classic Bold"/>
              </a:rPr>
              <a:t>Cinismo y desapego</a:t>
            </a:r>
          </a:p>
          <a:p>
            <a:pPr algn="l" marL="690881" indent="-345440" lvl="1">
              <a:lnSpc>
                <a:spcPts val="4480"/>
              </a:lnSpc>
              <a:buFont typeface="Arial"/>
              <a:buChar char="•"/>
            </a:pPr>
            <a:r>
              <a:rPr lang="en-US" b="true" sz="3200" spc="144">
                <a:solidFill>
                  <a:srgbClr val="FFFFFF"/>
                </a:solidFill>
                <a:latin typeface="Montserrat Classic Bold"/>
                <a:ea typeface="Montserrat Classic Bold"/>
                <a:cs typeface="Montserrat Classic Bold"/>
                <a:sym typeface="Montserrat Classic Bold"/>
              </a:rPr>
              <a:t>Problemas de salud física</a:t>
            </a:r>
          </a:p>
          <a:p>
            <a:pPr algn="l" marL="690881" indent="-345440" lvl="1">
              <a:lnSpc>
                <a:spcPts val="4480"/>
              </a:lnSpc>
              <a:buFont typeface="Arial"/>
              <a:buChar char="•"/>
            </a:pPr>
            <a:r>
              <a:rPr lang="en-US" b="true" sz="3200" spc="144">
                <a:solidFill>
                  <a:srgbClr val="FFFFFF"/>
                </a:solidFill>
                <a:latin typeface="Montserrat Classic Bold"/>
                <a:ea typeface="Montserrat Classic Bold"/>
                <a:cs typeface="Montserrat Classic Bold"/>
                <a:sym typeface="Montserrat Classic Bold"/>
              </a:rPr>
              <a:t>Aislamiento</a:t>
            </a:r>
          </a:p>
          <a:p>
            <a:pPr algn="l" marL="690881" indent="-345440" lvl="1">
              <a:lnSpc>
                <a:spcPts val="4480"/>
              </a:lnSpc>
              <a:buFont typeface="Arial"/>
              <a:buChar char="•"/>
            </a:pPr>
            <a:r>
              <a:rPr lang="en-US" b="true" sz="3200" spc="144">
                <a:solidFill>
                  <a:srgbClr val="FFFFFF"/>
                </a:solidFill>
                <a:latin typeface="Montserrat Classic Bold"/>
                <a:ea typeface="Montserrat Classic Bold"/>
                <a:cs typeface="Montserrat Classic Bold"/>
                <a:sym typeface="Montserrat Classic Bold"/>
              </a:rPr>
              <a:t>Ansiedad y depresión</a:t>
            </a:r>
          </a:p>
          <a:p>
            <a:pPr algn="l" marL="690881" indent="-345440" lvl="1">
              <a:lnSpc>
                <a:spcPts val="4480"/>
              </a:lnSpc>
              <a:spcBef>
                <a:spcPct val="0"/>
              </a:spcBef>
              <a:buFont typeface="Arial"/>
              <a:buChar char="•"/>
            </a:pPr>
            <a:r>
              <a:rPr lang="en-US" b="true" sz="3200" spc="144">
                <a:solidFill>
                  <a:srgbClr val="FFFFFF"/>
                </a:solidFill>
                <a:latin typeface="Montserrat Classic Bold"/>
                <a:ea typeface="Montserrat Classic Bold"/>
                <a:cs typeface="Montserrat Classic Bold"/>
                <a:sym typeface="Montserrat Classic Bold"/>
              </a:rPr>
              <a:t>I</a:t>
            </a:r>
            <a:r>
              <a:rPr lang="en-US" b="true" sz="3200" spc="144">
                <a:solidFill>
                  <a:srgbClr val="FFFFFF"/>
                </a:solidFill>
                <a:latin typeface="Montserrat Classic Bold"/>
                <a:ea typeface="Montserrat Classic Bold"/>
                <a:cs typeface="Montserrat Classic Bold"/>
                <a:sym typeface="Montserrat Classic Bold"/>
              </a:rPr>
              <a:t>rritabilidad</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5400000">
            <a:off x="1496511" y="2291195"/>
            <a:ext cx="10287000" cy="5704609"/>
          </a:xfrm>
          <a:custGeom>
            <a:avLst/>
            <a:gdLst/>
            <a:ahLst/>
            <a:cxnLst/>
            <a:rect r="r" b="b" t="t" l="l"/>
            <a:pathLst>
              <a:path h="5704609" w="10287000">
                <a:moveTo>
                  <a:pt x="0" y="0"/>
                </a:moveTo>
                <a:lnTo>
                  <a:pt x="10287000" y="0"/>
                </a:lnTo>
                <a:lnTo>
                  <a:pt x="10287000" y="5704610"/>
                </a:lnTo>
                <a:lnTo>
                  <a:pt x="0" y="57046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grpSp>
        <p:nvGrpSpPr>
          <p:cNvPr name="Group 4" id="4"/>
          <p:cNvGrpSpPr/>
          <p:nvPr/>
        </p:nvGrpSpPr>
        <p:grpSpPr>
          <a:xfrm rot="0">
            <a:off x="-517694" y="-474166"/>
            <a:ext cx="6382202" cy="10956964"/>
            <a:chOff x="0" y="0"/>
            <a:chExt cx="1680909" cy="2885785"/>
          </a:xfrm>
        </p:grpSpPr>
        <p:sp>
          <p:nvSpPr>
            <p:cNvPr name="Freeform 5" id="5"/>
            <p:cNvSpPr/>
            <p:nvPr/>
          </p:nvSpPr>
          <p:spPr>
            <a:xfrm flipH="false" flipV="false" rot="0">
              <a:off x="0" y="0"/>
              <a:ext cx="1680909" cy="2885785"/>
            </a:xfrm>
            <a:custGeom>
              <a:avLst/>
              <a:gdLst/>
              <a:ahLst/>
              <a:cxnLst/>
              <a:rect r="r" b="b" t="t" l="l"/>
              <a:pathLst>
                <a:path h="2885785" w="1680909">
                  <a:moveTo>
                    <a:pt x="0" y="0"/>
                  </a:moveTo>
                  <a:lnTo>
                    <a:pt x="1680909" y="0"/>
                  </a:lnTo>
                  <a:lnTo>
                    <a:pt x="1680909" y="2885785"/>
                  </a:lnTo>
                  <a:lnTo>
                    <a:pt x="0" y="2885785"/>
                  </a:lnTo>
                  <a:close/>
                </a:path>
              </a:pathLst>
            </a:custGeom>
            <a:solidFill>
              <a:srgbClr val="0D0D0D"/>
            </a:solidFill>
            <a:ln cap="sq">
              <a:noFill/>
              <a:prstDash val="solid"/>
              <a:miter/>
            </a:ln>
          </p:spPr>
        </p:sp>
        <p:sp>
          <p:nvSpPr>
            <p:cNvPr name="TextBox 6" id="6"/>
            <p:cNvSpPr txBox="true"/>
            <p:nvPr/>
          </p:nvSpPr>
          <p:spPr>
            <a:xfrm>
              <a:off x="0" y="-47625"/>
              <a:ext cx="1680909" cy="293341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2879378" y="2057400"/>
            <a:ext cx="8972996" cy="5858768"/>
            <a:chOff x="0" y="0"/>
            <a:chExt cx="2363258" cy="1543050"/>
          </a:xfrm>
        </p:grpSpPr>
        <p:sp>
          <p:nvSpPr>
            <p:cNvPr name="Freeform 8" id="8"/>
            <p:cNvSpPr/>
            <p:nvPr/>
          </p:nvSpPr>
          <p:spPr>
            <a:xfrm flipH="false" flipV="false" rot="0">
              <a:off x="0" y="0"/>
              <a:ext cx="2363258" cy="1543050"/>
            </a:xfrm>
            <a:custGeom>
              <a:avLst/>
              <a:gdLst/>
              <a:ahLst/>
              <a:cxnLst/>
              <a:rect r="r" b="b" t="t" l="l"/>
              <a:pathLst>
                <a:path h="1543050" w="2363258">
                  <a:moveTo>
                    <a:pt x="13805" y="0"/>
                  </a:moveTo>
                  <a:lnTo>
                    <a:pt x="2349453" y="0"/>
                  </a:lnTo>
                  <a:cubicBezTo>
                    <a:pt x="2353115" y="0"/>
                    <a:pt x="2356626" y="1454"/>
                    <a:pt x="2359215" y="4043"/>
                  </a:cubicBezTo>
                  <a:cubicBezTo>
                    <a:pt x="2361804" y="6632"/>
                    <a:pt x="2363258" y="10144"/>
                    <a:pt x="2363258" y="13805"/>
                  </a:cubicBezTo>
                  <a:lnTo>
                    <a:pt x="2363258" y="1529245"/>
                  </a:lnTo>
                  <a:cubicBezTo>
                    <a:pt x="2363258" y="1536869"/>
                    <a:pt x="2357078" y="1543050"/>
                    <a:pt x="2349453" y="1543050"/>
                  </a:cubicBezTo>
                  <a:lnTo>
                    <a:pt x="13805" y="1543050"/>
                  </a:lnTo>
                  <a:cubicBezTo>
                    <a:pt x="6181" y="1543050"/>
                    <a:pt x="0" y="1536869"/>
                    <a:pt x="0" y="1529245"/>
                  </a:cubicBezTo>
                  <a:lnTo>
                    <a:pt x="0" y="13805"/>
                  </a:lnTo>
                  <a:cubicBezTo>
                    <a:pt x="0" y="6181"/>
                    <a:pt x="6181" y="0"/>
                    <a:pt x="13805" y="0"/>
                  </a:cubicBezTo>
                  <a:close/>
                </a:path>
              </a:pathLst>
            </a:custGeom>
            <a:solidFill>
              <a:srgbClr val="30D99B"/>
            </a:solidFill>
          </p:spPr>
        </p:sp>
        <p:sp>
          <p:nvSpPr>
            <p:cNvPr name="TextBox 9" id="9"/>
            <p:cNvSpPr txBox="true"/>
            <p:nvPr/>
          </p:nvSpPr>
          <p:spPr>
            <a:xfrm>
              <a:off x="0" y="-47625"/>
              <a:ext cx="2363258" cy="1590675"/>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10800000">
            <a:off x="2568406" y="7916168"/>
            <a:ext cx="9283968" cy="1101375"/>
          </a:xfrm>
          <a:custGeom>
            <a:avLst/>
            <a:gdLst/>
            <a:ahLst/>
            <a:cxnLst/>
            <a:rect r="r" b="b" t="t" l="l"/>
            <a:pathLst>
              <a:path h="1101375" w="9283968">
                <a:moveTo>
                  <a:pt x="0" y="0"/>
                </a:moveTo>
                <a:lnTo>
                  <a:pt x="9283968" y="0"/>
                </a:lnTo>
                <a:lnTo>
                  <a:pt x="9283968" y="1101375"/>
                </a:lnTo>
                <a:lnTo>
                  <a:pt x="0" y="1101375"/>
                </a:lnTo>
                <a:lnTo>
                  <a:pt x="0" y="0"/>
                </a:lnTo>
                <a:close/>
              </a:path>
            </a:pathLst>
          </a:custGeom>
          <a:blipFill>
            <a:blip r:embed="rId5">
              <a:alphaModFix amt="89000"/>
            </a:blip>
            <a:stretch>
              <a:fillRect l="0" t="0" r="0" b="-142346"/>
            </a:stretch>
          </a:blipFill>
        </p:spPr>
      </p:sp>
      <p:sp>
        <p:nvSpPr>
          <p:cNvPr name="AutoShape 11" id="11"/>
          <p:cNvSpPr/>
          <p:nvPr/>
        </p:nvSpPr>
        <p:spPr>
          <a:xfrm>
            <a:off x="2879378" y="2611934"/>
            <a:ext cx="8972996" cy="0"/>
          </a:xfrm>
          <a:prstGeom prst="line">
            <a:avLst/>
          </a:prstGeom>
          <a:ln cap="flat" w="38100">
            <a:solidFill>
              <a:srgbClr val="F2F2F2"/>
            </a:solidFill>
            <a:prstDash val="solid"/>
            <a:headEnd type="none" len="sm" w="sm"/>
            <a:tailEnd type="none" len="sm" w="sm"/>
          </a:ln>
        </p:spPr>
      </p:sp>
      <p:sp>
        <p:nvSpPr>
          <p:cNvPr name="TextBox 12" id="12"/>
          <p:cNvSpPr txBox="true"/>
          <p:nvPr/>
        </p:nvSpPr>
        <p:spPr>
          <a:xfrm rot="0">
            <a:off x="3787706" y="2968416"/>
            <a:ext cx="5985860" cy="936288"/>
          </a:xfrm>
          <a:prstGeom prst="rect">
            <a:avLst/>
          </a:prstGeom>
        </p:spPr>
        <p:txBody>
          <a:bodyPr anchor="t" rtlCol="false" tIns="0" lIns="0" bIns="0" rIns="0">
            <a:spAutoFit/>
          </a:bodyPr>
          <a:lstStyle/>
          <a:p>
            <a:pPr algn="l" marL="0" indent="0" lvl="0">
              <a:lnSpc>
                <a:spcPts val="7358"/>
              </a:lnSpc>
              <a:spcBef>
                <a:spcPct val="0"/>
              </a:spcBef>
            </a:pPr>
            <a:r>
              <a:rPr lang="en-US" b="true" sz="6131" spc="220">
                <a:solidFill>
                  <a:srgbClr val="0D0D0D"/>
                </a:solidFill>
                <a:latin typeface="Montserrat Classic Bold"/>
                <a:ea typeface="Montserrat Classic Bold"/>
                <a:cs typeface="Montserrat Classic Bold"/>
                <a:sym typeface="Montserrat Classic Bold"/>
              </a:rPr>
              <a:t>Community</a:t>
            </a:r>
          </a:p>
        </p:txBody>
      </p:sp>
      <p:sp>
        <p:nvSpPr>
          <p:cNvPr name="TextBox 13" id="13"/>
          <p:cNvSpPr txBox="true"/>
          <p:nvPr/>
        </p:nvSpPr>
        <p:spPr>
          <a:xfrm rot="0">
            <a:off x="3787706" y="5062714"/>
            <a:ext cx="6762720" cy="1220044"/>
          </a:xfrm>
          <a:prstGeom prst="rect">
            <a:avLst/>
          </a:prstGeom>
        </p:spPr>
        <p:txBody>
          <a:bodyPr anchor="t" rtlCol="false" tIns="0" lIns="0" bIns="0" rIns="0">
            <a:spAutoFit/>
          </a:bodyPr>
          <a:lstStyle/>
          <a:p>
            <a:pPr algn="l" marL="0" indent="0" lvl="0">
              <a:lnSpc>
                <a:spcPts val="3259"/>
              </a:lnSpc>
              <a:spcBef>
                <a:spcPct val="0"/>
              </a:spcBef>
            </a:pPr>
            <a:r>
              <a:rPr lang="en-US" sz="2328" spc="104">
                <a:solidFill>
                  <a:srgbClr val="0D0D0D"/>
                </a:solidFill>
                <a:latin typeface="Montserrat Classic"/>
                <a:ea typeface="Montserrat Classic"/>
                <a:cs typeface="Montserrat Classic"/>
                <a:sym typeface="Montserrat Classic"/>
              </a:rPr>
              <a:t>Una comunidad es un grupo de personas que comparten intereses, valores, objetivos o características comunes.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60BF9C"/>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6918472" y="-2164970"/>
            <a:ext cx="17527781" cy="8795759"/>
          </a:xfrm>
          <a:custGeom>
            <a:avLst/>
            <a:gdLst/>
            <a:ahLst/>
            <a:cxnLst/>
            <a:rect r="r" b="b" t="t" l="l"/>
            <a:pathLst>
              <a:path h="8795759" w="17527781">
                <a:moveTo>
                  <a:pt x="0" y="0"/>
                </a:moveTo>
                <a:lnTo>
                  <a:pt x="17527780" y="0"/>
                </a:lnTo>
                <a:lnTo>
                  <a:pt x="17527780" y="8795759"/>
                </a:lnTo>
                <a:lnTo>
                  <a:pt x="0" y="879575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3" id="3"/>
          <p:cNvGrpSpPr/>
          <p:nvPr/>
        </p:nvGrpSpPr>
        <p:grpSpPr>
          <a:xfrm rot="0">
            <a:off x="3941435" y="6876717"/>
            <a:ext cx="3018899" cy="2887999"/>
            <a:chOff x="0" y="0"/>
            <a:chExt cx="933092" cy="892633"/>
          </a:xfrm>
        </p:grpSpPr>
        <p:sp>
          <p:nvSpPr>
            <p:cNvPr name="Freeform 4" id="4"/>
            <p:cNvSpPr/>
            <p:nvPr/>
          </p:nvSpPr>
          <p:spPr>
            <a:xfrm flipH="false" flipV="false" rot="0">
              <a:off x="0" y="0"/>
              <a:ext cx="933092" cy="892633"/>
            </a:xfrm>
            <a:custGeom>
              <a:avLst/>
              <a:gdLst/>
              <a:ahLst/>
              <a:cxnLst/>
              <a:rect r="r" b="b" t="t" l="l"/>
              <a:pathLst>
                <a:path h="892633" w="933092">
                  <a:moveTo>
                    <a:pt x="0" y="0"/>
                  </a:moveTo>
                  <a:lnTo>
                    <a:pt x="933092" y="0"/>
                  </a:lnTo>
                  <a:lnTo>
                    <a:pt x="933092" y="892633"/>
                  </a:lnTo>
                  <a:lnTo>
                    <a:pt x="0" y="892633"/>
                  </a:lnTo>
                  <a:close/>
                </a:path>
              </a:pathLst>
            </a:custGeom>
            <a:solidFill>
              <a:srgbClr val="0D0D0D"/>
            </a:solidFill>
          </p:spPr>
        </p:sp>
        <p:sp>
          <p:nvSpPr>
            <p:cNvPr name="TextBox 5" id="5"/>
            <p:cNvSpPr txBox="true"/>
            <p:nvPr/>
          </p:nvSpPr>
          <p:spPr>
            <a:xfrm>
              <a:off x="0" y="-47625"/>
              <a:ext cx="933092" cy="940258"/>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10800000">
            <a:off x="3941435" y="9774168"/>
            <a:ext cx="3018899" cy="512832"/>
          </a:xfrm>
          <a:custGeom>
            <a:avLst/>
            <a:gdLst/>
            <a:ahLst/>
            <a:cxnLst/>
            <a:rect r="r" b="b" t="t" l="l"/>
            <a:pathLst>
              <a:path h="512832" w="3018899">
                <a:moveTo>
                  <a:pt x="0" y="0"/>
                </a:moveTo>
                <a:lnTo>
                  <a:pt x="3018899" y="0"/>
                </a:lnTo>
                <a:lnTo>
                  <a:pt x="3018899" y="512832"/>
                </a:lnTo>
                <a:lnTo>
                  <a:pt x="0" y="512832"/>
                </a:lnTo>
                <a:lnTo>
                  <a:pt x="0" y="0"/>
                </a:lnTo>
                <a:close/>
              </a:path>
            </a:pathLst>
          </a:custGeom>
          <a:blipFill>
            <a:blip r:embed="rId4">
              <a:alphaModFix amt="34000"/>
            </a:blip>
            <a:stretch>
              <a:fillRect l="-21596" t="0" r="-21596" b="-142346"/>
            </a:stretch>
          </a:blipFill>
        </p:spPr>
      </p:sp>
      <p:sp>
        <p:nvSpPr>
          <p:cNvPr name="AutoShape 7" id="7"/>
          <p:cNvSpPr/>
          <p:nvPr/>
        </p:nvSpPr>
        <p:spPr>
          <a:xfrm>
            <a:off x="3942650" y="7603903"/>
            <a:ext cx="855939" cy="0"/>
          </a:xfrm>
          <a:prstGeom prst="line">
            <a:avLst/>
          </a:prstGeom>
          <a:ln cap="flat" w="9525">
            <a:solidFill>
              <a:srgbClr val="60BF9C"/>
            </a:solidFill>
            <a:prstDash val="solid"/>
            <a:headEnd type="none" len="sm" w="sm"/>
            <a:tailEnd type="none" len="sm" w="sm"/>
          </a:ln>
        </p:spPr>
      </p:sp>
      <p:grpSp>
        <p:nvGrpSpPr>
          <p:cNvPr name="Group 8" id="8"/>
          <p:cNvGrpSpPr/>
          <p:nvPr/>
        </p:nvGrpSpPr>
        <p:grpSpPr>
          <a:xfrm rot="0">
            <a:off x="7376772" y="6876717"/>
            <a:ext cx="3018899" cy="2902074"/>
            <a:chOff x="0" y="0"/>
            <a:chExt cx="933092" cy="896983"/>
          </a:xfrm>
        </p:grpSpPr>
        <p:sp>
          <p:nvSpPr>
            <p:cNvPr name="Freeform 9" id="9"/>
            <p:cNvSpPr/>
            <p:nvPr/>
          </p:nvSpPr>
          <p:spPr>
            <a:xfrm flipH="false" flipV="false" rot="0">
              <a:off x="0" y="0"/>
              <a:ext cx="933092" cy="896983"/>
            </a:xfrm>
            <a:custGeom>
              <a:avLst/>
              <a:gdLst/>
              <a:ahLst/>
              <a:cxnLst/>
              <a:rect r="r" b="b" t="t" l="l"/>
              <a:pathLst>
                <a:path h="896983" w="933092">
                  <a:moveTo>
                    <a:pt x="0" y="0"/>
                  </a:moveTo>
                  <a:lnTo>
                    <a:pt x="933092" y="0"/>
                  </a:lnTo>
                  <a:lnTo>
                    <a:pt x="933092" y="896983"/>
                  </a:lnTo>
                  <a:lnTo>
                    <a:pt x="0" y="896983"/>
                  </a:lnTo>
                  <a:close/>
                </a:path>
              </a:pathLst>
            </a:custGeom>
            <a:solidFill>
              <a:srgbClr val="0D0D0D"/>
            </a:solidFill>
          </p:spPr>
        </p:sp>
        <p:sp>
          <p:nvSpPr>
            <p:cNvPr name="TextBox 10" id="10"/>
            <p:cNvSpPr txBox="true"/>
            <p:nvPr/>
          </p:nvSpPr>
          <p:spPr>
            <a:xfrm>
              <a:off x="0" y="-47625"/>
              <a:ext cx="933092" cy="944608"/>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10800000">
            <a:off x="7376772" y="9774168"/>
            <a:ext cx="3018899" cy="512832"/>
          </a:xfrm>
          <a:custGeom>
            <a:avLst/>
            <a:gdLst/>
            <a:ahLst/>
            <a:cxnLst/>
            <a:rect r="r" b="b" t="t" l="l"/>
            <a:pathLst>
              <a:path h="512832" w="3018899">
                <a:moveTo>
                  <a:pt x="0" y="0"/>
                </a:moveTo>
                <a:lnTo>
                  <a:pt x="3018900" y="0"/>
                </a:lnTo>
                <a:lnTo>
                  <a:pt x="3018900" y="512832"/>
                </a:lnTo>
                <a:lnTo>
                  <a:pt x="0" y="512832"/>
                </a:lnTo>
                <a:lnTo>
                  <a:pt x="0" y="0"/>
                </a:lnTo>
                <a:close/>
              </a:path>
            </a:pathLst>
          </a:custGeom>
          <a:blipFill>
            <a:blip r:embed="rId4">
              <a:alphaModFix amt="34000"/>
            </a:blip>
            <a:stretch>
              <a:fillRect l="-21596" t="0" r="-21596" b="-142346"/>
            </a:stretch>
          </a:blipFill>
        </p:spPr>
      </p:sp>
      <p:sp>
        <p:nvSpPr>
          <p:cNvPr name="AutoShape 12" id="12"/>
          <p:cNvSpPr/>
          <p:nvPr/>
        </p:nvSpPr>
        <p:spPr>
          <a:xfrm>
            <a:off x="7377987" y="7603903"/>
            <a:ext cx="855939" cy="0"/>
          </a:xfrm>
          <a:prstGeom prst="line">
            <a:avLst/>
          </a:prstGeom>
          <a:ln cap="flat" w="9525">
            <a:solidFill>
              <a:srgbClr val="60BF9C"/>
            </a:solidFill>
            <a:prstDash val="solid"/>
            <a:headEnd type="none" len="sm" w="sm"/>
            <a:tailEnd type="none" len="sm" w="sm"/>
          </a:ln>
        </p:spPr>
      </p:sp>
      <p:grpSp>
        <p:nvGrpSpPr>
          <p:cNvPr name="Group 13" id="13"/>
          <p:cNvGrpSpPr/>
          <p:nvPr/>
        </p:nvGrpSpPr>
        <p:grpSpPr>
          <a:xfrm rot="0">
            <a:off x="10808586" y="6870116"/>
            <a:ext cx="3018899" cy="2907691"/>
            <a:chOff x="0" y="0"/>
            <a:chExt cx="933092" cy="898719"/>
          </a:xfrm>
        </p:grpSpPr>
        <p:sp>
          <p:nvSpPr>
            <p:cNvPr name="Freeform 14" id="14"/>
            <p:cNvSpPr/>
            <p:nvPr/>
          </p:nvSpPr>
          <p:spPr>
            <a:xfrm flipH="false" flipV="false" rot="0">
              <a:off x="0" y="0"/>
              <a:ext cx="933092" cy="898719"/>
            </a:xfrm>
            <a:custGeom>
              <a:avLst/>
              <a:gdLst/>
              <a:ahLst/>
              <a:cxnLst/>
              <a:rect r="r" b="b" t="t" l="l"/>
              <a:pathLst>
                <a:path h="898719" w="933092">
                  <a:moveTo>
                    <a:pt x="0" y="0"/>
                  </a:moveTo>
                  <a:lnTo>
                    <a:pt x="933092" y="0"/>
                  </a:lnTo>
                  <a:lnTo>
                    <a:pt x="933092" y="898719"/>
                  </a:lnTo>
                  <a:lnTo>
                    <a:pt x="0" y="898719"/>
                  </a:lnTo>
                  <a:close/>
                </a:path>
              </a:pathLst>
            </a:custGeom>
            <a:solidFill>
              <a:srgbClr val="0D0D0D"/>
            </a:solidFill>
          </p:spPr>
        </p:sp>
        <p:sp>
          <p:nvSpPr>
            <p:cNvPr name="TextBox 15" id="15"/>
            <p:cNvSpPr txBox="true"/>
            <p:nvPr/>
          </p:nvSpPr>
          <p:spPr>
            <a:xfrm>
              <a:off x="0" y="-47625"/>
              <a:ext cx="933092" cy="946344"/>
            </a:xfrm>
            <a:prstGeom prst="rect">
              <a:avLst/>
            </a:prstGeom>
          </p:spPr>
          <p:txBody>
            <a:bodyPr anchor="ctr" rtlCol="false" tIns="50800" lIns="50800" bIns="50800" rIns="50800"/>
            <a:lstStyle/>
            <a:p>
              <a:pPr algn="ctr">
                <a:lnSpc>
                  <a:spcPts val="2659"/>
                </a:lnSpc>
              </a:pPr>
            </a:p>
          </p:txBody>
        </p:sp>
      </p:grpSp>
      <p:sp>
        <p:nvSpPr>
          <p:cNvPr name="Freeform 16" id="16"/>
          <p:cNvSpPr/>
          <p:nvPr/>
        </p:nvSpPr>
        <p:spPr>
          <a:xfrm flipH="false" flipV="false" rot="-10800000">
            <a:off x="10808586" y="9773176"/>
            <a:ext cx="3018899" cy="513824"/>
          </a:xfrm>
          <a:custGeom>
            <a:avLst/>
            <a:gdLst/>
            <a:ahLst/>
            <a:cxnLst/>
            <a:rect r="r" b="b" t="t" l="l"/>
            <a:pathLst>
              <a:path h="513824" w="3018899">
                <a:moveTo>
                  <a:pt x="0" y="0"/>
                </a:moveTo>
                <a:lnTo>
                  <a:pt x="3018900" y="0"/>
                </a:lnTo>
                <a:lnTo>
                  <a:pt x="3018900" y="513824"/>
                </a:lnTo>
                <a:lnTo>
                  <a:pt x="0" y="513824"/>
                </a:lnTo>
                <a:lnTo>
                  <a:pt x="0" y="0"/>
                </a:lnTo>
                <a:close/>
              </a:path>
            </a:pathLst>
          </a:custGeom>
          <a:blipFill>
            <a:blip r:embed="rId4">
              <a:alphaModFix amt="34000"/>
            </a:blip>
            <a:stretch>
              <a:fillRect l="-21735" t="0" r="-21735" b="-142346"/>
            </a:stretch>
          </a:blipFill>
        </p:spPr>
      </p:sp>
      <p:sp>
        <p:nvSpPr>
          <p:cNvPr name="AutoShape 17" id="17"/>
          <p:cNvSpPr/>
          <p:nvPr/>
        </p:nvSpPr>
        <p:spPr>
          <a:xfrm>
            <a:off x="10809801" y="7597301"/>
            <a:ext cx="855939" cy="0"/>
          </a:xfrm>
          <a:prstGeom prst="line">
            <a:avLst/>
          </a:prstGeom>
          <a:ln cap="flat" w="9525">
            <a:solidFill>
              <a:srgbClr val="60BF9C"/>
            </a:solidFill>
            <a:prstDash val="solid"/>
            <a:headEnd type="none" len="sm" w="sm"/>
            <a:tailEnd type="none" len="sm" w="sm"/>
          </a:ln>
        </p:spPr>
      </p:sp>
      <p:grpSp>
        <p:nvGrpSpPr>
          <p:cNvPr name="Group 18" id="18"/>
          <p:cNvGrpSpPr/>
          <p:nvPr/>
        </p:nvGrpSpPr>
        <p:grpSpPr>
          <a:xfrm rot="0">
            <a:off x="14240401" y="6870116"/>
            <a:ext cx="3018899" cy="2907691"/>
            <a:chOff x="0" y="0"/>
            <a:chExt cx="933092" cy="898719"/>
          </a:xfrm>
        </p:grpSpPr>
        <p:sp>
          <p:nvSpPr>
            <p:cNvPr name="Freeform 19" id="19"/>
            <p:cNvSpPr/>
            <p:nvPr/>
          </p:nvSpPr>
          <p:spPr>
            <a:xfrm flipH="false" flipV="false" rot="0">
              <a:off x="0" y="0"/>
              <a:ext cx="933092" cy="898719"/>
            </a:xfrm>
            <a:custGeom>
              <a:avLst/>
              <a:gdLst/>
              <a:ahLst/>
              <a:cxnLst/>
              <a:rect r="r" b="b" t="t" l="l"/>
              <a:pathLst>
                <a:path h="898719" w="933092">
                  <a:moveTo>
                    <a:pt x="0" y="0"/>
                  </a:moveTo>
                  <a:lnTo>
                    <a:pt x="933092" y="0"/>
                  </a:lnTo>
                  <a:lnTo>
                    <a:pt x="933092" y="898719"/>
                  </a:lnTo>
                  <a:lnTo>
                    <a:pt x="0" y="898719"/>
                  </a:lnTo>
                  <a:close/>
                </a:path>
              </a:pathLst>
            </a:custGeom>
            <a:solidFill>
              <a:srgbClr val="0D0D0D"/>
            </a:solidFill>
          </p:spPr>
        </p:sp>
        <p:sp>
          <p:nvSpPr>
            <p:cNvPr name="TextBox 20" id="20"/>
            <p:cNvSpPr txBox="true"/>
            <p:nvPr/>
          </p:nvSpPr>
          <p:spPr>
            <a:xfrm>
              <a:off x="0" y="-47625"/>
              <a:ext cx="933092" cy="946344"/>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10800000">
            <a:off x="14240401" y="9773176"/>
            <a:ext cx="3018899" cy="513824"/>
          </a:xfrm>
          <a:custGeom>
            <a:avLst/>
            <a:gdLst/>
            <a:ahLst/>
            <a:cxnLst/>
            <a:rect r="r" b="b" t="t" l="l"/>
            <a:pathLst>
              <a:path h="513824" w="3018899">
                <a:moveTo>
                  <a:pt x="0" y="0"/>
                </a:moveTo>
                <a:lnTo>
                  <a:pt x="3018899" y="0"/>
                </a:lnTo>
                <a:lnTo>
                  <a:pt x="3018899" y="513824"/>
                </a:lnTo>
                <a:lnTo>
                  <a:pt x="0" y="513824"/>
                </a:lnTo>
                <a:lnTo>
                  <a:pt x="0" y="0"/>
                </a:lnTo>
                <a:close/>
              </a:path>
            </a:pathLst>
          </a:custGeom>
          <a:blipFill>
            <a:blip r:embed="rId4">
              <a:alphaModFix amt="34000"/>
            </a:blip>
            <a:stretch>
              <a:fillRect l="-21735" t="0" r="-21735" b="-142346"/>
            </a:stretch>
          </a:blipFill>
        </p:spPr>
      </p:sp>
      <p:sp>
        <p:nvSpPr>
          <p:cNvPr name="AutoShape 22" id="22"/>
          <p:cNvSpPr/>
          <p:nvPr/>
        </p:nvSpPr>
        <p:spPr>
          <a:xfrm>
            <a:off x="14241615" y="7597301"/>
            <a:ext cx="855939" cy="0"/>
          </a:xfrm>
          <a:prstGeom prst="line">
            <a:avLst/>
          </a:prstGeom>
          <a:ln cap="flat" w="9525">
            <a:solidFill>
              <a:srgbClr val="60BF9C"/>
            </a:solidFill>
            <a:prstDash val="solid"/>
            <a:headEnd type="none" len="sm" w="sm"/>
            <a:tailEnd type="none" len="sm" w="sm"/>
          </a:ln>
        </p:spPr>
      </p:sp>
      <p:grpSp>
        <p:nvGrpSpPr>
          <p:cNvPr name="Group 23" id="23"/>
          <p:cNvGrpSpPr/>
          <p:nvPr/>
        </p:nvGrpSpPr>
        <p:grpSpPr>
          <a:xfrm rot="0">
            <a:off x="17259300" y="-632682"/>
            <a:ext cx="1265364" cy="1265364"/>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0D0D">
                <a:alpha val="85882"/>
              </a:srgbClr>
            </a:solidFill>
            <a:ln cap="sq">
              <a:noFill/>
              <a:prstDash val="solid"/>
              <a:miter/>
            </a:ln>
          </p:spPr>
        </p:sp>
        <p:sp>
          <p:nvSpPr>
            <p:cNvPr name="TextBox 25" id="25"/>
            <p:cNvSpPr txBox="true"/>
            <p:nvPr/>
          </p:nvSpPr>
          <p:spPr>
            <a:xfrm>
              <a:off x="76200" y="28575"/>
              <a:ext cx="660400" cy="708025"/>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26" id="26"/>
          <p:cNvGrpSpPr/>
          <p:nvPr/>
        </p:nvGrpSpPr>
        <p:grpSpPr>
          <a:xfrm rot="0">
            <a:off x="5037233" y="1442869"/>
            <a:ext cx="496266" cy="496266"/>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0D0D">
                <a:alpha val="85882"/>
              </a:srgbClr>
            </a:solidFill>
            <a:ln cap="sq">
              <a:noFill/>
              <a:prstDash val="solid"/>
              <a:miter/>
            </a:ln>
          </p:spPr>
        </p:sp>
        <p:sp>
          <p:nvSpPr>
            <p:cNvPr name="TextBox 28" id="28"/>
            <p:cNvSpPr txBox="true"/>
            <p:nvPr/>
          </p:nvSpPr>
          <p:spPr>
            <a:xfrm>
              <a:off x="76200" y="28575"/>
              <a:ext cx="660400" cy="708025"/>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29" id="29"/>
          <p:cNvGrpSpPr/>
          <p:nvPr/>
        </p:nvGrpSpPr>
        <p:grpSpPr>
          <a:xfrm rot="0">
            <a:off x="3941435" y="3850955"/>
            <a:ext cx="3018899" cy="3025762"/>
            <a:chOff x="0" y="0"/>
            <a:chExt cx="810957" cy="812800"/>
          </a:xfrm>
        </p:grpSpPr>
        <p:sp>
          <p:nvSpPr>
            <p:cNvPr name="Freeform 30" id="30"/>
            <p:cNvSpPr/>
            <p:nvPr/>
          </p:nvSpPr>
          <p:spPr>
            <a:xfrm flipH="false" flipV="false" rot="0">
              <a:off x="0" y="0"/>
              <a:ext cx="810957" cy="812800"/>
            </a:xfrm>
            <a:custGeom>
              <a:avLst/>
              <a:gdLst/>
              <a:ahLst/>
              <a:cxnLst/>
              <a:rect r="r" b="b" t="t" l="l"/>
              <a:pathLst>
                <a:path h="812800" w="810957">
                  <a:moveTo>
                    <a:pt x="0" y="0"/>
                  </a:moveTo>
                  <a:lnTo>
                    <a:pt x="810957" y="0"/>
                  </a:lnTo>
                  <a:lnTo>
                    <a:pt x="810957" y="812800"/>
                  </a:lnTo>
                  <a:lnTo>
                    <a:pt x="0" y="812800"/>
                  </a:lnTo>
                  <a:close/>
                </a:path>
              </a:pathLst>
            </a:custGeom>
            <a:blipFill>
              <a:blip r:embed="rId5"/>
              <a:stretch>
                <a:fillRect l="-16818" t="0" r="-16818" b="0"/>
              </a:stretch>
            </a:blipFill>
          </p:spPr>
        </p:sp>
      </p:grpSp>
      <p:grpSp>
        <p:nvGrpSpPr>
          <p:cNvPr name="Group 31" id="31"/>
          <p:cNvGrpSpPr/>
          <p:nvPr/>
        </p:nvGrpSpPr>
        <p:grpSpPr>
          <a:xfrm rot="0">
            <a:off x="7377987" y="3850955"/>
            <a:ext cx="3018899" cy="3025762"/>
            <a:chOff x="0" y="0"/>
            <a:chExt cx="810957" cy="812800"/>
          </a:xfrm>
        </p:grpSpPr>
        <p:sp>
          <p:nvSpPr>
            <p:cNvPr name="Freeform 32" id="32"/>
            <p:cNvSpPr/>
            <p:nvPr/>
          </p:nvSpPr>
          <p:spPr>
            <a:xfrm flipH="false" flipV="false" rot="0">
              <a:off x="0" y="0"/>
              <a:ext cx="810957" cy="812800"/>
            </a:xfrm>
            <a:custGeom>
              <a:avLst/>
              <a:gdLst/>
              <a:ahLst/>
              <a:cxnLst/>
              <a:rect r="r" b="b" t="t" l="l"/>
              <a:pathLst>
                <a:path h="812800" w="810957">
                  <a:moveTo>
                    <a:pt x="0" y="0"/>
                  </a:moveTo>
                  <a:lnTo>
                    <a:pt x="810957" y="0"/>
                  </a:lnTo>
                  <a:lnTo>
                    <a:pt x="810957" y="812800"/>
                  </a:lnTo>
                  <a:lnTo>
                    <a:pt x="0" y="812800"/>
                  </a:lnTo>
                  <a:close/>
                </a:path>
              </a:pathLst>
            </a:custGeom>
            <a:blipFill>
              <a:blip r:embed="rId6"/>
              <a:stretch>
                <a:fillRect l="-47949" t="0" r="-47949" b="0"/>
              </a:stretch>
            </a:blipFill>
          </p:spPr>
        </p:sp>
      </p:grpSp>
      <p:grpSp>
        <p:nvGrpSpPr>
          <p:cNvPr name="Group 33" id="33"/>
          <p:cNvGrpSpPr/>
          <p:nvPr/>
        </p:nvGrpSpPr>
        <p:grpSpPr>
          <a:xfrm rot="0">
            <a:off x="10808586" y="3844354"/>
            <a:ext cx="3018899" cy="3025762"/>
            <a:chOff x="0" y="0"/>
            <a:chExt cx="810957" cy="812800"/>
          </a:xfrm>
        </p:grpSpPr>
        <p:sp>
          <p:nvSpPr>
            <p:cNvPr name="Freeform 34" id="34"/>
            <p:cNvSpPr/>
            <p:nvPr/>
          </p:nvSpPr>
          <p:spPr>
            <a:xfrm flipH="false" flipV="false" rot="0">
              <a:off x="0" y="0"/>
              <a:ext cx="810957" cy="812800"/>
            </a:xfrm>
            <a:custGeom>
              <a:avLst/>
              <a:gdLst/>
              <a:ahLst/>
              <a:cxnLst/>
              <a:rect r="r" b="b" t="t" l="l"/>
              <a:pathLst>
                <a:path h="812800" w="810957">
                  <a:moveTo>
                    <a:pt x="0" y="0"/>
                  </a:moveTo>
                  <a:lnTo>
                    <a:pt x="810957" y="0"/>
                  </a:lnTo>
                  <a:lnTo>
                    <a:pt x="810957" y="812800"/>
                  </a:lnTo>
                  <a:lnTo>
                    <a:pt x="0" y="812800"/>
                  </a:lnTo>
                  <a:close/>
                </a:path>
              </a:pathLst>
            </a:custGeom>
            <a:blipFill>
              <a:blip r:embed="rId7"/>
              <a:stretch>
                <a:fillRect l="-113" t="0" r="-113" b="0"/>
              </a:stretch>
            </a:blipFill>
          </p:spPr>
        </p:sp>
      </p:grpSp>
      <p:grpSp>
        <p:nvGrpSpPr>
          <p:cNvPr name="Group 35" id="35"/>
          <p:cNvGrpSpPr/>
          <p:nvPr/>
        </p:nvGrpSpPr>
        <p:grpSpPr>
          <a:xfrm rot="0">
            <a:off x="14240401" y="3850955"/>
            <a:ext cx="3018899" cy="3019160"/>
            <a:chOff x="0" y="0"/>
            <a:chExt cx="795101" cy="795170"/>
          </a:xfrm>
        </p:grpSpPr>
        <p:sp>
          <p:nvSpPr>
            <p:cNvPr name="Freeform 36" id="36"/>
            <p:cNvSpPr/>
            <p:nvPr/>
          </p:nvSpPr>
          <p:spPr>
            <a:xfrm flipH="false" flipV="false" rot="0">
              <a:off x="0" y="0"/>
              <a:ext cx="795101" cy="795170"/>
            </a:xfrm>
            <a:custGeom>
              <a:avLst/>
              <a:gdLst/>
              <a:ahLst/>
              <a:cxnLst/>
              <a:rect r="r" b="b" t="t" l="l"/>
              <a:pathLst>
                <a:path h="795170" w="795101">
                  <a:moveTo>
                    <a:pt x="0" y="0"/>
                  </a:moveTo>
                  <a:lnTo>
                    <a:pt x="795101" y="0"/>
                  </a:lnTo>
                  <a:lnTo>
                    <a:pt x="795101" y="795170"/>
                  </a:lnTo>
                  <a:lnTo>
                    <a:pt x="0" y="795170"/>
                  </a:lnTo>
                  <a:close/>
                </a:path>
              </a:pathLst>
            </a:custGeom>
            <a:solidFill>
              <a:srgbClr val="FFFFFF"/>
            </a:solidFill>
          </p:spPr>
        </p:sp>
        <p:sp>
          <p:nvSpPr>
            <p:cNvPr name="TextBox 37" id="37"/>
            <p:cNvSpPr txBox="true"/>
            <p:nvPr/>
          </p:nvSpPr>
          <p:spPr>
            <a:xfrm>
              <a:off x="0" y="-47625"/>
              <a:ext cx="795101" cy="842795"/>
            </a:xfrm>
            <a:prstGeom prst="rect">
              <a:avLst/>
            </a:prstGeom>
          </p:spPr>
          <p:txBody>
            <a:bodyPr anchor="ctr" rtlCol="false" tIns="50800" lIns="50800" bIns="50800" rIns="50800"/>
            <a:lstStyle/>
            <a:p>
              <a:pPr algn="ctr">
                <a:lnSpc>
                  <a:spcPts val="2659"/>
                </a:lnSpc>
              </a:pPr>
            </a:p>
          </p:txBody>
        </p:sp>
      </p:grpSp>
      <p:sp>
        <p:nvSpPr>
          <p:cNvPr name="Freeform 38" id="38"/>
          <p:cNvSpPr/>
          <p:nvPr/>
        </p:nvSpPr>
        <p:spPr>
          <a:xfrm flipH="false" flipV="false" rot="0">
            <a:off x="14450688" y="3844354"/>
            <a:ext cx="2628048" cy="3032363"/>
          </a:xfrm>
          <a:custGeom>
            <a:avLst/>
            <a:gdLst/>
            <a:ahLst/>
            <a:cxnLst/>
            <a:rect r="r" b="b" t="t" l="l"/>
            <a:pathLst>
              <a:path h="3032363" w="2628048">
                <a:moveTo>
                  <a:pt x="0" y="0"/>
                </a:moveTo>
                <a:lnTo>
                  <a:pt x="2628048" y="0"/>
                </a:lnTo>
                <a:lnTo>
                  <a:pt x="2628048" y="3032363"/>
                </a:lnTo>
                <a:lnTo>
                  <a:pt x="0" y="3032363"/>
                </a:lnTo>
                <a:lnTo>
                  <a:pt x="0" y="0"/>
                </a:lnTo>
                <a:close/>
              </a:path>
            </a:pathLst>
          </a:custGeom>
          <a:blipFill>
            <a:blip r:embed="rId8"/>
            <a:stretch>
              <a:fillRect l="0" t="0" r="0" b="0"/>
            </a:stretch>
          </a:blipFill>
        </p:spPr>
      </p:sp>
      <p:sp>
        <p:nvSpPr>
          <p:cNvPr name="TextBox 39" id="39"/>
          <p:cNvSpPr txBox="true"/>
          <p:nvPr/>
        </p:nvSpPr>
        <p:spPr>
          <a:xfrm rot="0">
            <a:off x="8322984" y="1144162"/>
            <a:ext cx="8936316" cy="817988"/>
          </a:xfrm>
          <a:prstGeom prst="rect">
            <a:avLst/>
          </a:prstGeom>
        </p:spPr>
        <p:txBody>
          <a:bodyPr anchor="t" rtlCol="false" tIns="0" lIns="0" bIns="0" rIns="0">
            <a:spAutoFit/>
          </a:bodyPr>
          <a:lstStyle/>
          <a:p>
            <a:pPr algn="r" marL="0" indent="0" lvl="0">
              <a:lnSpc>
                <a:spcPts val="6448"/>
              </a:lnSpc>
              <a:spcBef>
                <a:spcPct val="0"/>
              </a:spcBef>
            </a:pPr>
            <a:r>
              <a:rPr lang="en-US" b="true" sz="5373" spc="193">
                <a:solidFill>
                  <a:srgbClr val="0D0D0D"/>
                </a:solidFill>
                <a:latin typeface="Montserrat Classic Bold"/>
                <a:ea typeface="Montserrat Classic Bold"/>
                <a:cs typeface="Montserrat Classic Bold"/>
                <a:sym typeface="Montserrat Classic Bold"/>
              </a:rPr>
              <a:t>Algunos ejemplos</a:t>
            </a:r>
          </a:p>
        </p:txBody>
      </p:sp>
      <p:sp>
        <p:nvSpPr>
          <p:cNvPr name="TextBox 40" id="40"/>
          <p:cNvSpPr txBox="true"/>
          <p:nvPr/>
        </p:nvSpPr>
        <p:spPr>
          <a:xfrm rot="0">
            <a:off x="8940180" y="2384846"/>
            <a:ext cx="8319120" cy="788302"/>
          </a:xfrm>
          <a:prstGeom prst="rect">
            <a:avLst/>
          </a:prstGeom>
        </p:spPr>
        <p:txBody>
          <a:bodyPr anchor="t" rtlCol="false" tIns="0" lIns="0" bIns="0" rIns="0">
            <a:spAutoFit/>
          </a:bodyPr>
          <a:lstStyle/>
          <a:p>
            <a:pPr algn="r" marL="0" indent="0" lvl="0">
              <a:lnSpc>
                <a:spcPts val="3173"/>
              </a:lnSpc>
              <a:spcBef>
                <a:spcPct val="0"/>
              </a:spcBef>
            </a:pPr>
            <a:r>
              <a:rPr lang="en-US" sz="2266" spc="101">
                <a:solidFill>
                  <a:srgbClr val="0D0D0D"/>
                </a:solidFill>
                <a:latin typeface="Montserrat Classic"/>
                <a:ea typeface="Montserrat Classic"/>
                <a:cs typeface="Montserrat Classic"/>
                <a:sym typeface="Montserrat Classic"/>
              </a:rPr>
              <a:t>Siempre puedes apoyarlas así como vimos en el como</a:t>
            </a:r>
          </a:p>
        </p:txBody>
      </p:sp>
      <p:sp>
        <p:nvSpPr>
          <p:cNvPr name="TextBox 41" id="41"/>
          <p:cNvSpPr txBox="true"/>
          <p:nvPr/>
        </p:nvSpPr>
        <p:spPr>
          <a:xfrm rot="0">
            <a:off x="4109461" y="7735414"/>
            <a:ext cx="2657711" cy="1739854"/>
          </a:xfrm>
          <a:prstGeom prst="rect">
            <a:avLst/>
          </a:prstGeom>
        </p:spPr>
        <p:txBody>
          <a:bodyPr anchor="t" rtlCol="false" tIns="0" lIns="0" bIns="0" rIns="0">
            <a:spAutoFit/>
          </a:bodyPr>
          <a:lstStyle/>
          <a:p>
            <a:pPr algn="l" marL="0" indent="0" lvl="0">
              <a:lnSpc>
                <a:spcPts val="1782"/>
              </a:lnSpc>
              <a:spcBef>
                <a:spcPct val="0"/>
              </a:spcBef>
            </a:pPr>
            <a:r>
              <a:rPr lang="en-US" sz="1273" spc="28">
                <a:solidFill>
                  <a:srgbClr val="F2F2F2"/>
                </a:solidFill>
                <a:latin typeface="Montserrat"/>
                <a:ea typeface="Montserrat"/>
                <a:cs typeface="Montserrat"/>
                <a:sym typeface="Montserrat"/>
              </a:rPr>
              <a:t>Arch Linux is an independently developed, x86-64 general-purpose </a:t>
            </a:r>
            <a:r>
              <a:rPr lang="en-US" sz="1273" spc="28" u="sng">
                <a:solidFill>
                  <a:srgbClr val="F2F2F2"/>
                </a:solidFill>
                <a:latin typeface="Montserrat"/>
                <a:ea typeface="Montserrat"/>
                <a:cs typeface="Montserrat"/>
                <a:sym typeface="Montserrat"/>
                <a:hlinkClick r:id="rId9" tooltip="https://wiki.archlinux.org/title/GNU"/>
              </a:rPr>
              <a:t>GNU</a:t>
            </a:r>
            <a:r>
              <a:rPr lang="en-US" sz="1273" spc="28">
                <a:solidFill>
                  <a:srgbClr val="F2F2F2"/>
                </a:solidFill>
                <a:latin typeface="Montserrat"/>
                <a:ea typeface="Montserrat"/>
                <a:cs typeface="Montserrat"/>
                <a:sym typeface="Montserrat"/>
              </a:rPr>
              <a:t>/Linux distribution that strives to provide the latest stable versions of most software by following a rolling-release model</a:t>
            </a:r>
          </a:p>
        </p:txBody>
      </p:sp>
      <p:sp>
        <p:nvSpPr>
          <p:cNvPr name="TextBox 42" id="42"/>
          <p:cNvSpPr txBox="true"/>
          <p:nvPr/>
        </p:nvSpPr>
        <p:spPr>
          <a:xfrm rot="0">
            <a:off x="4136890" y="7324506"/>
            <a:ext cx="2296950" cy="209638"/>
          </a:xfrm>
          <a:prstGeom prst="rect">
            <a:avLst/>
          </a:prstGeom>
        </p:spPr>
        <p:txBody>
          <a:bodyPr anchor="t" rtlCol="false" tIns="0" lIns="0" bIns="0" rIns="0">
            <a:spAutoFit/>
          </a:bodyPr>
          <a:lstStyle/>
          <a:p>
            <a:pPr algn="l" marL="0" indent="0" lvl="0">
              <a:lnSpc>
                <a:spcPts val="1782"/>
              </a:lnSpc>
              <a:spcBef>
                <a:spcPct val="0"/>
              </a:spcBef>
            </a:pPr>
            <a:r>
              <a:rPr lang="en-US" sz="1273" spc="28">
                <a:solidFill>
                  <a:srgbClr val="F2F2F2"/>
                </a:solidFill>
                <a:latin typeface="Montserrat"/>
                <a:ea typeface="Montserrat"/>
                <a:cs typeface="Montserrat"/>
                <a:sym typeface="Montserrat"/>
              </a:rPr>
              <a:t>ArchLinux Community</a:t>
            </a:r>
          </a:p>
        </p:txBody>
      </p:sp>
      <p:sp>
        <p:nvSpPr>
          <p:cNvPr name="TextBox 43" id="43"/>
          <p:cNvSpPr txBox="true"/>
          <p:nvPr/>
        </p:nvSpPr>
        <p:spPr>
          <a:xfrm rot="0">
            <a:off x="4134376" y="6927415"/>
            <a:ext cx="1711878" cy="367466"/>
          </a:xfrm>
          <a:prstGeom prst="rect">
            <a:avLst/>
          </a:prstGeom>
        </p:spPr>
        <p:txBody>
          <a:bodyPr anchor="t" rtlCol="false" tIns="0" lIns="0" bIns="0" rIns="0">
            <a:spAutoFit/>
          </a:bodyPr>
          <a:lstStyle/>
          <a:p>
            <a:pPr algn="l">
              <a:lnSpc>
                <a:spcPts val="3144"/>
              </a:lnSpc>
            </a:pPr>
            <a:r>
              <a:rPr lang="en-US" sz="1747" b="true">
                <a:solidFill>
                  <a:srgbClr val="F2F2F2"/>
                </a:solidFill>
                <a:latin typeface="Montserrat Bold"/>
                <a:ea typeface="Montserrat Bold"/>
                <a:cs typeface="Montserrat Bold"/>
                <a:sym typeface="Montserrat Bold"/>
              </a:rPr>
              <a:t>Arch Linux</a:t>
            </a:r>
          </a:p>
        </p:txBody>
      </p:sp>
      <p:sp>
        <p:nvSpPr>
          <p:cNvPr name="TextBox 44" id="44"/>
          <p:cNvSpPr txBox="true"/>
          <p:nvPr/>
        </p:nvSpPr>
        <p:spPr>
          <a:xfrm rot="0">
            <a:off x="7515703" y="7735414"/>
            <a:ext cx="2683283" cy="1958996"/>
          </a:xfrm>
          <a:prstGeom prst="rect">
            <a:avLst/>
          </a:prstGeom>
        </p:spPr>
        <p:txBody>
          <a:bodyPr anchor="t" rtlCol="false" tIns="0" lIns="0" bIns="0" rIns="0">
            <a:spAutoFit/>
          </a:bodyPr>
          <a:lstStyle/>
          <a:p>
            <a:pPr algn="l" marL="0" indent="0" lvl="0">
              <a:lnSpc>
                <a:spcPts val="1782"/>
              </a:lnSpc>
              <a:spcBef>
                <a:spcPct val="0"/>
              </a:spcBef>
            </a:pPr>
            <a:r>
              <a:rPr lang="en-US" sz="1273" spc="28">
                <a:solidFill>
                  <a:srgbClr val="F2F2F2"/>
                </a:solidFill>
                <a:latin typeface="Montserrat"/>
                <a:ea typeface="Montserrat"/>
                <a:cs typeface="Montserrat"/>
                <a:sym typeface="Montserrat"/>
              </a:rPr>
              <a:t>Una de las plataformas más grandes para alojar proyectos de software. Es una comunidad activa de desarrolladores que colaboran en proyectos de código abierto, comparten conocimientos y contribuyen a mejorar herramientas y bibliotecas.</a:t>
            </a:r>
          </a:p>
        </p:txBody>
      </p:sp>
      <p:sp>
        <p:nvSpPr>
          <p:cNvPr name="TextBox 45" id="45"/>
          <p:cNvSpPr txBox="true"/>
          <p:nvPr/>
        </p:nvSpPr>
        <p:spPr>
          <a:xfrm rot="0">
            <a:off x="7572228" y="7324506"/>
            <a:ext cx="2296950" cy="209638"/>
          </a:xfrm>
          <a:prstGeom prst="rect">
            <a:avLst/>
          </a:prstGeom>
        </p:spPr>
        <p:txBody>
          <a:bodyPr anchor="t" rtlCol="false" tIns="0" lIns="0" bIns="0" rIns="0">
            <a:spAutoFit/>
          </a:bodyPr>
          <a:lstStyle/>
          <a:p>
            <a:pPr algn="l" marL="0" indent="0" lvl="0">
              <a:lnSpc>
                <a:spcPts val="1782"/>
              </a:lnSpc>
              <a:spcBef>
                <a:spcPct val="0"/>
              </a:spcBef>
            </a:pPr>
            <a:r>
              <a:rPr lang="en-US" sz="1273" spc="28">
                <a:solidFill>
                  <a:srgbClr val="F2F2F2"/>
                </a:solidFill>
                <a:latin typeface="Montserrat"/>
                <a:ea typeface="Montserrat"/>
                <a:cs typeface="Montserrat"/>
                <a:sym typeface="Montserrat"/>
              </a:rPr>
              <a:t>GitHub community</a:t>
            </a:r>
          </a:p>
        </p:txBody>
      </p:sp>
      <p:sp>
        <p:nvSpPr>
          <p:cNvPr name="TextBox 46" id="46"/>
          <p:cNvSpPr txBox="true"/>
          <p:nvPr/>
        </p:nvSpPr>
        <p:spPr>
          <a:xfrm rot="0">
            <a:off x="7569714" y="6927415"/>
            <a:ext cx="1711878" cy="367466"/>
          </a:xfrm>
          <a:prstGeom prst="rect">
            <a:avLst/>
          </a:prstGeom>
        </p:spPr>
        <p:txBody>
          <a:bodyPr anchor="t" rtlCol="false" tIns="0" lIns="0" bIns="0" rIns="0">
            <a:spAutoFit/>
          </a:bodyPr>
          <a:lstStyle/>
          <a:p>
            <a:pPr algn="l">
              <a:lnSpc>
                <a:spcPts val="3144"/>
              </a:lnSpc>
            </a:pPr>
            <a:r>
              <a:rPr lang="en-US" sz="1747" b="true">
                <a:solidFill>
                  <a:srgbClr val="F2F2F2"/>
                </a:solidFill>
                <a:latin typeface="Montserrat Bold"/>
                <a:ea typeface="Montserrat Bold"/>
                <a:cs typeface="Montserrat Bold"/>
                <a:sym typeface="Montserrat Bold"/>
              </a:rPr>
              <a:t>GitHub</a:t>
            </a:r>
          </a:p>
        </p:txBody>
      </p:sp>
      <p:sp>
        <p:nvSpPr>
          <p:cNvPr name="TextBox 47" id="47"/>
          <p:cNvSpPr txBox="true"/>
          <p:nvPr/>
        </p:nvSpPr>
        <p:spPr>
          <a:xfrm rot="0">
            <a:off x="10912488" y="7735414"/>
            <a:ext cx="2914998" cy="1958996"/>
          </a:xfrm>
          <a:prstGeom prst="rect">
            <a:avLst/>
          </a:prstGeom>
        </p:spPr>
        <p:txBody>
          <a:bodyPr anchor="t" rtlCol="false" tIns="0" lIns="0" bIns="0" rIns="0">
            <a:spAutoFit/>
          </a:bodyPr>
          <a:lstStyle/>
          <a:p>
            <a:pPr algn="l" marL="0" indent="0" lvl="0">
              <a:lnSpc>
                <a:spcPts val="1782"/>
              </a:lnSpc>
              <a:spcBef>
                <a:spcPct val="0"/>
              </a:spcBef>
            </a:pPr>
            <a:r>
              <a:rPr lang="en-US" sz="1273" spc="28">
                <a:solidFill>
                  <a:srgbClr val="F2F2F2"/>
                </a:solidFill>
                <a:latin typeface="Montserrat"/>
                <a:ea typeface="Montserrat"/>
                <a:cs typeface="Montserrat"/>
                <a:sym typeface="Montserrat"/>
              </a:rPr>
              <a:t>Una organización que promueve el desarrollo del software libre y de código abierto. Abarca una amplia gama de proyectos como Linux, Kubernetes, Hyperledger, entre otros, y reúne a desarrolladores y empresas en torno al desarrollo de tecnologías abiertas.</a:t>
            </a:r>
          </a:p>
        </p:txBody>
      </p:sp>
      <p:sp>
        <p:nvSpPr>
          <p:cNvPr name="TextBox 48" id="48"/>
          <p:cNvSpPr txBox="true"/>
          <p:nvPr/>
        </p:nvSpPr>
        <p:spPr>
          <a:xfrm rot="0">
            <a:off x="11004042" y="7317905"/>
            <a:ext cx="2296950" cy="209638"/>
          </a:xfrm>
          <a:prstGeom prst="rect">
            <a:avLst/>
          </a:prstGeom>
        </p:spPr>
        <p:txBody>
          <a:bodyPr anchor="t" rtlCol="false" tIns="0" lIns="0" bIns="0" rIns="0">
            <a:spAutoFit/>
          </a:bodyPr>
          <a:lstStyle/>
          <a:p>
            <a:pPr algn="l" marL="0" indent="0" lvl="0">
              <a:lnSpc>
                <a:spcPts val="1782"/>
              </a:lnSpc>
              <a:spcBef>
                <a:spcPct val="0"/>
              </a:spcBef>
            </a:pPr>
            <a:r>
              <a:rPr lang="en-US" sz="1273" spc="28">
                <a:solidFill>
                  <a:srgbClr val="F2F2F2"/>
                </a:solidFill>
                <a:latin typeface="Montserrat"/>
                <a:ea typeface="Montserrat"/>
                <a:cs typeface="Montserrat"/>
                <a:sym typeface="Montserrat"/>
              </a:rPr>
              <a:t>The Linux Foundation</a:t>
            </a:r>
          </a:p>
        </p:txBody>
      </p:sp>
      <p:sp>
        <p:nvSpPr>
          <p:cNvPr name="TextBox 49" id="49"/>
          <p:cNvSpPr txBox="true"/>
          <p:nvPr/>
        </p:nvSpPr>
        <p:spPr>
          <a:xfrm rot="0">
            <a:off x="11001528" y="6920814"/>
            <a:ext cx="2660225" cy="367466"/>
          </a:xfrm>
          <a:prstGeom prst="rect">
            <a:avLst/>
          </a:prstGeom>
        </p:spPr>
        <p:txBody>
          <a:bodyPr anchor="t" rtlCol="false" tIns="0" lIns="0" bIns="0" rIns="0">
            <a:spAutoFit/>
          </a:bodyPr>
          <a:lstStyle/>
          <a:p>
            <a:pPr algn="l">
              <a:lnSpc>
                <a:spcPts val="3144"/>
              </a:lnSpc>
            </a:pPr>
            <a:r>
              <a:rPr lang="en-US" sz="1747" b="true">
                <a:solidFill>
                  <a:srgbClr val="F2F2F2"/>
                </a:solidFill>
                <a:latin typeface="Montserrat Bold"/>
                <a:ea typeface="Montserrat Bold"/>
                <a:cs typeface="Montserrat Bold"/>
                <a:sym typeface="Montserrat Bold"/>
              </a:rPr>
              <a:t>Linux Foundation</a:t>
            </a:r>
          </a:p>
        </p:txBody>
      </p:sp>
      <p:sp>
        <p:nvSpPr>
          <p:cNvPr name="TextBox 50" id="50"/>
          <p:cNvSpPr txBox="true"/>
          <p:nvPr/>
        </p:nvSpPr>
        <p:spPr>
          <a:xfrm rot="0">
            <a:off x="14341836" y="7698597"/>
            <a:ext cx="2736900" cy="1958996"/>
          </a:xfrm>
          <a:prstGeom prst="rect">
            <a:avLst/>
          </a:prstGeom>
        </p:spPr>
        <p:txBody>
          <a:bodyPr anchor="t" rtlCol="false" tIns="0" lIns="0" bIns="0" rIns="0">
            <a:spAutoFit/>
          </a:bodyPr>
          <a:lstStyle/>
          <a:p>
            <a:pPr algn="l" marL="0" indent="0" lvl="0">
              <a:lnSpc>
                <a:spcPts val="1782"/>
              </a:lnSpc>
              <a:spcBef>
                <a:spcPct val="0"/>
              </a:spcBef>
            </a:pPr>
            <a:r>
              <a:rPr lang="en-US" sz="1273" spc="28">
                <a:solidFill>
                  <a:srgbClr val="F2F2F2"/>
                </a:solidFill>
                <a:latin typeface="Montserrat"/>
                <a:ea typeface="Montserrat"/>
                <a:cs typeface="Montserrat"/>
                <a:sym typeface="Montserrat"/>
              </a:rPr>
              <a:t>The OpenJS Foundation is an organization that was founded in 2019 from a merger of JS Foundation and Node.js Foundation. OpenJS promotes the JavaScript and web ecosystem by hosting projects and funds activities that benefit the ecosystem</a:t>
            </a:r>
          </a:p>
        </p:txBody>
      </p:sp>
      <p:sp>
        <p:nvSpPr>
          <p:cNvPr name="TextBox 51" id="51"/>
          <p:cNvSpPr txBox="true"/>
          <p:nvPr/>
        </p:nvSpPr>
        <p:spPr>
          <a:xfrm rot="0">
            <a:off x="14435856" y="7317905"/>
            <a:ext cx="2296950" cy="209638"/>
          </a:xfrm>
          <a:prstGeom prst="rect">
            <a:avLst/>
          </a:prstGeom>
        </p:spPr>
        <p:txBody>
          <a:bodyPr anchor="t" rtlCol="false" tIns="0" lIns="0" bIns="0" rIns="0">
            <a:spAutoFit/>
          </a:bodyPr>
          <a:lstStyle/>
          <a:p>
            <a:pPr algn="l" marL="0" indent="0" lvl="0">
              <a:lnSpc>
                <a:spcPts val="1782"/>
              </a:lnSpc>
              <a:spcBef>
                <a:spcPct val="0"/>
              </a:spcBef>
            </a:pPr>
            <a:r>
              <a:rPr lang="en-US" sz="1273" spc="28">
                <a:solidFill>
                  <a:srgbClr val="F2F2F2"/>
                </a:solidFill>
                <a:latin typeface="Montserrat"/>
                <a:ea typeface="Montserrat"/>
                <a:cs typeface="Montserrat"/>
                <a:sym typeface="Montserrat"/>
              </a:rPr>
              <a:t>OpenJS Foundation</a:t>
            </a:r>
          </a:p>
        </p:txBody>
      </p:sp>
      <p:sp>
        <p:nvSpPr>
          <p:cNvPr name="TextBox 52" id="52"/>
          <p:cNvSpPr txBox="true"/>
          <p:nvPr/>
        </p:nvSpPr>
        <p:spPr>
          <a:xfrm rot="0">
            <a:off x="14433342" y="6920814"/>
            <a:ext cx="2645394" cy="367466"/>
          </a:xfrm>
          <a:prstGeom prst="rect">
            <a:avLst/>
          </a:prstGeom>
        </p:spPr>
        <p:txBody>
          <a:bodyPr anchor="t" rtlCol="false" tIns="0" lIns="0" bIns="0" rIns="0">
            <a:spAutoFit/>
          </a:bodyPr>
          <a:lstStyle/>
          <a:p>
            <a:pPr algn="l">
              <a:lnSpc>
                <a:spcPts val="3144"/>
              </a:lnSpc>
            </a:pPr>
            <a:r>
              <a:rPr lang="en-US" sz="1747" b="true">
                <a:solidFill>
                  <a:srgbClr val="F2F2F2"/>
                </a:solidFill>
                <a:latin typeface="Montserrat Bold"/>
                <a:ea typeface="Montserrat Bold"/>
                <a:cs typeface="Montserrat Bold"/>
                <a:sym typeface="Montserrat Bold"/>
              </a:rPr>
              <a:t>OpenJS Foundation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6829" t="0" r="-26829"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77777"/>
            </a:stretch>
          </a:blipFill>
        </p:spPr>
      </p:sp>
      <p:sp>
        <p:nvSpPr>
          <p:cNvPr name="Freeform 3" id="3"/>
          <p:cNvSpPr/>
          <p:nvPr/>
        </p:nvSpPr>
        <p:spPr>
          <a:xfrm flipH="false" flipV="false" rot="5400000">
            <a:off x="1496511" y="2291195"/>
            <a:ext cx="10287000" cy="5704609"/>
          </a:xfrm>
          <a:custGeom>
            <a:avLst/>
            <a:gdLst/>
            <a:ahLst/>
            <a:cxnLst/>
            <a:rect r="r" b="b" t="t" l="l"/>
            <a:pathLst>
              <a:path h="5704609" w="10287000">
                <a:moveTo>
                  <a:pt x="0" y="0"/>
                </a:moveTo>
                <a:lnTo>
                  <a:pt x="10287000" y="0"/>
                </a:lnTo>
                <a:lnTo>
                  <a:pt x="10287000" y="5704610"/>
                </a:lnTo>
                <a:lnTo>
                  <a:pt x="0" y="57046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grpSp>
        <p:nvGrpSpPr>
          <p:cNvPr name="Group 4" id="4"/>
          <p:cNvGrpSpPr/>
          <p:nvPr/>
        </p:nvGrpSpPr>
        <p:grpSpPr>
          <a:xfrm rot="0">
            <a:off x="-517694" y="-474166"/>
            <a:ext cx="6382202" cy="10956964"/>
            <a:chOff x="0" y="0"/>
            <a:chExt cx="1680909" cy="2885785"/>
          </a:xfrm>
        </p:grpSpPr>
        <p:sp>
          <p:nvSpPr>
            <p:cNvPr name="Freeform 5" id="5"/>
            <p:cNvSpPr/>
            <p:nvPr/>
          </p:nvSpPr>
          <p:spPr>
            <a:xfrm flipH="false" flipV="false" rot="0">
              <a:off x="0" y="0"/>
              <a:ext cx="1680909" cy="2885785"/>
            </a:xfrm>
            <a:custGeom>
              <a:avLst/>
              <a:gdLst/>
              <a:ahLst/>
              <a:cxnLst/>
              <a:rect r="r" b="b" t="t" l="l"/>
              <a:pathLst>
                <a:path h="2885785" w="1680909">
                  <a:moveTo>
                    <a:pt x="0" y="0"/>
                  </a:moveTo>
                  <a:lnTo>
                    <a:pt x="1680909" y="0"/>
                  </a:lnTo>
                  <a:lnTo>
                    <a:pt x="1680909" y="2885785"/>
                  </a:lnTo>
                  <a:lnTo>
                    <a:pt x="0" y="2885785"/>
                  </a:lnTo>
                  <a:close/>
                </a:path>
              </a:pathLst>
            </a:custGeom>
            <a:solidFill>
              <a:srgbClr val="0D0D0D"/>
            </a:solidFill>
            <a:ln cap="sq">
              <a:noFill/>
              <a:prstDash val="solid"/>
              <a:miter/>
            </a:ln>
          </p:spPr>
        </p:sp>
        <p:sp>
          <p:nvSpPr>
            <p:cNvPr name="TextBox 6" id="6"/>
            <p:cNvSpPr txBox="true"/>
            <p:nvPr/>
          </p:nvSpPr>
          <p:spPr>
            <a:xfrm>
              <a:off x="0" y="-47625"/>
              <a:ext cx="1680909" cy="293341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2879378" y="2057400"/>
            <a:ext cx="8972996" cy="5858768"/>
            <a:chOff x="0" y="0"/>
            <a:chExt cx="2363258" cy="1543050"/>
          </a:xfrm>
        </p:grpSpPr>
        <p:sp>
          <p:nvSpPr>
            <p:cNvPr name="Freeform 8" id="8"/>
            <p:cNvSpPr/>
            <p:nvPr/>
          </p:nvSpPr>
          <p:spPr>
            <a:xfrm flipH="false" flipV="false" rot="0">
              <a:off x="0" y="0"/>
              <a:ext cx="2363258" cy="1543050"/>
            </a:xfrm>
            <a:custGeom>
              <a:avLst/>
              <a:gdLst/>
              <a:ahLst/>
              <a:cxnLst/>
              <a:rect r="r" b="b" t="t" l="l"/>
              <a:pathLst>
                <a:path h="1543050" w="2363258">
                  <a:moveTo>
                    <a:pt x="13805" y="0"/>
                  </a:moveTo>
                  <a:lnTo>
                    <a:pt x="2349453" y="0"/>
                  </a:lnTo>
                  <a:cubicBezTo>
                    <a:pt x="2353115" y="0"/>
                    <a:pt x="2356626" y="1454"/>
                    <a:pt x="2359215" y="4043"/>
                  </a:cubicBezTo>
                  <a:cubicBezTo>
                    <a:pt x="2361804" y="6632"/>
                    <a:pt x="2363258" y="10144"/>
                    <a:pt x="2363258" y="13805"/>
                  </a:cubicBezTo>
                  <a:lnTo>
                    <a:pt x="2363258" y="1529245"/>
                  </a:lnTo>
                  <a:cubicBezTo>
                    <a:pt x="2363258" y="1536869"/>
                    <a:pt x="2357078" y="1543050"/>
                    <a:pt x="2349453" y="1543050"/>
                  </a:cubicBezTo>
                  <a:lnTo>
                    <a:pt x="13805" y="1543050"/>
                  </a:lnTo>
                  <a:cubicBezTo>
                    <a:pt x="6181" y="1543050"/>
                    <a:pt x="0" y="1536869"/>
                    <a:pt x="0" y="1529245"/>
                  </a:cubicBezTo>
                  <a:lnTo>
                    <a:pt x="0" y="13805"/>
                  </a:lnTo>
                  <a:cubicBezTo>
                    <a:pt x="0" y="6181"/>
                    <a:pt x="6181" y="0"/>
                    <a:pt x="13805" y="0"/>
                  </a:cubicBezTo>
                  <a:close/>
                </a:path>
              </a:pathLst>
            </a:custGeom>
            <a:solidFill>
              <a:srgbClr val="30D99B"/>
            </a:solidFill>
          </p:spPr>
        </p:sp>
        <p:sp>
          <p:nvSpPr>
            <p:cNvPr name="TextBox 9" id="9"/>
            <p:cNvSpPr txBox="true"/>
            <p:nvPr/>
          </p:nvSpPr>
          <p:spPr>
            <a:xfrm>
              <a:off x="0" y="-47625"/>
              <a:ext cx="2363258" cy="1590675"/>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10800000">
            <a:off x="2568406" y="7916168"/>
            <a:ext cx="9283968" cy="1101375"/>
          </a:xfrm>
          <a:custGeom>
            <a:avLst/>
            <a:gdLst/>
            <a:ahLst/>
            <a:cxnLst/>
            <a:rect r="r" b="b" t="t" l="l"/>
            <a:pathLst>
              <a:path h="1101375" w="9283968">
                <a:moveTo>
                  <a:pt x="0" y="0"/>
                </a:moveTo>
                <a:lnTo>
                  <a:pt x="9283968" y="0"/>
                </a:lnTo>
                <a:lnTo>
                  <a:pt x="9283968" y="1101375"/>
                </a:lnTo>
                <a:lnTo>
                  <a:pt x="0" y="1101375"/>
                </a:lnTo>
                <a:lnTo>
                  <a:pt x="0" y="0"/>
                </a:lnTo>
                <a:close/>
              </a:path>
            </a:pathLst>
          </a:custGeom>
          <a:blipFill>
            <a:blip r:embed="rId5">
              <a:alphaModFix amt="89000"/>
            </a:blip>
            <a:stretch>
              <a:fillRect l="0" t="0" r="0" b="-142346"/>
            </a:stretch>
          </a:blipFill>
        </p:spPr>
      </p:sp>
      <p:sp>
        <p:nvSpPr>
          <p:cNvPr name="AutoShape 11" id="11"/>
          <p:cNvSpPr/>
          <p:nvPr/>
        </p:nvSpPr>
        <p:spPr>
          <a:xfrm>
            <a:off x="2879378" y="2611934"/>
            <a:ext cx="8972996" cy="0"/>
          </a:xfrm>
          <a:prstGeom prst="line">
            <a:avLst/>
          </a:prstGeom>
          <a:ln cap="flat" w="38100">
            <a:solidFill>
              <a:srgbClr val="F2F2F2"/>
            </a:solidFill>
            <a:prstDash val="solid"/>
            <a:headEnd type="none" len="sm" w="sm"/>
            <a:tailEnd type="none" len="sm" w="sm"/>
          </a:ln>
        </p:spPr>
      </p:sp>
      <p:sp>
        <p:nvSpPr>
          <p:cNvPr name="TextBox 12" id="12"/>
          <p:cNvSpPr txBox="true"/>
          <p:nvPr/>
        </p:nvSpPr>
        <p:spPr>
          <a:xfrm rot="0">
            <a:off x="3787706" y="2968416"/>
            <a:ext cx="5985860" cy="936288"/>
          </a:xfrm>
          <a:prstGeom prst="rect">
            <a:avLst/>
          </a:prstGeom>
        </p:spPr>
        <p:txBody>
          <a:bodyPr anchor="t" rtlCol="false" tIns="0" lIns="0" bIns="0" rIns="0">
            <a:spAutoFit/>
          </a:bodyPr>
          <a:lstStyle/>
          <a:p>
            <a:pPr algn="l" marL="0" indent="0" lvl="0">
              <a:lnSpc>
                <a:spcPts val="7358"/>
              </a:lnSpc>
              <a:spcBef>
                <a:spcPct val="0"/>
              </a:spcBef>
            </a:pPr>
            <a:r>
              <a:rPr lang="en-US" b="true" sz="6131" spc="220">
                <a:solidFill>
                  <a:srgbClr val="0D0D0D"/>
                </a:solidFill>
                <a:latin typeface="Montserrat Classic Bold"/>
                <a:ea typeface="Montserrat Classic Bold"/>
                <a:cs typeface="Montserrat Classic Bold"/>
                <a:sym typeface="Montserrat Classic Bold"/>
              </a:rPr>
              <a:t>FOSS</a:t>
            </a:r>
          </a:p>
        </p:txBody>
      </p:sp>
      <p:sp>
        <p:nvSpPr>
          <p:cNvPr name="TextBox 13" id="13"/>
          <p:cNvSpPr txBox="true"/>
          <p:nvPr/>
        </p:nvSpPr>
        <p:spPr>
          <a:xfrm rot="0">
            <a:off x="3787706" y="4199979"/>
            <a:ext cx="7782951" cy="2862126"/>
          </a:xfrm>
          <a:prstGeom prst="rect">
            <a:avLst/>
          </a:prstGeom>
        </p:spPr>
        <p:txBody>
          <a:bodyPr anchor="t" rtlCol="false" tIns="0" lIns="0" bIns="0" rIns="0">
            <a:spAutoFit/>
          </a:bodyPr>
          <a:lstStyle/>
          <a:p>
            <a:pPr algn="l" marL="0" indent="0" lvl="0">
              <a:lnSpc>
                <a:spcPts val="3259"/>
              </a:lnSpc>
              <a:spcBef>
                <a:spcPct val="0"/>
              </a:spcBef>
            </a:pPr>
            <a:r>
              <a:rPr lang="en-US" sz="2328" spc="104">
                <a:solidFill>
                  <a:srgbClr val="0D0D0D"/>
                </a:solidFill>
                <a:latin typeface="Montserrat Classic"/>
                <a:ea typeface="Montserrat Classic"/>
                <a:cs typeface="Montserrat Classic"/>
                <a:sym typeface="Montserrat Classic"/>
              </a:rPr>
              <a:t>FOSS es una abreviatura que puede referirse a "Free and Open Source Software" (Software Libre y de Código Abierto, en español). Este término engloba a los programas de software que se distribuyen bajo licencias que permiten a los usuarios usar, estudiar, modificar y distribuir el software de manera libre.</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4541659" y="4957047"/>
            <a:ext cx="3790103" cy="449627"/>
          </a:xfrm>
          <a:custGeom>
            <a:avLst/>
            <a:gdLst/>
            <a:ahLst/>
            <a:cxnLst/>
            <a:rect r="r" b="b" t="t" l="l"/>
            <a:pathLst>
              <a:path h="449627" w="3790103">
                <a:moveTo>
                  <a:pt x="0" y="0"/>
                </a:moveTo>
                <a:lnTo>
                  <a:pt x="3790103" y="0"/>
                </a:lnTo>
                <a:lnTo>
                  <a:pt x="3790103" y="449627"/>
                </a:lnTo>
                <a:lnTo>
                  <a:pt x="0" y="449627"/>
                </a:lnTo>
                <a:lnTo>
                  <a:pt x="0" y="0"/>
                </a:lnTo>
                <a:close/>
              </a:path>
            </a:pathLst>
          </a:custGeom>
          <a:blipFill>
            <a:blip r:embed="rId2">
              <a:alphaModFix amt="89000"/>
            </a:blip>
            <a:stretch>
              <a:fillRect l="0" t="0" r="0" b="-142346"/>
            </a:stretch>
          </a:blipFill>
        </p:spPr>
      </p:sp>
      <p:grpSp>
        <p:nvGrpSpPr>
          <p:cNvPr name="Group 3" id="3"/>
          <p:cNvGrpSpPr/>
          <p:nvPr/>
        </p:nvGrpSpPr>
        <p:grpSpPr>
          <a:xfrm rot="0">
            <a:off x="4541659" y="1598937"/>
            <a:ext cx="3872905" cy="3468199"/>
            <a:chOff x="0" y="0"/>
            <a:chExt cx="1320076" cy="1182133"/>
          </a:xfrm>
        </p:grpSpPr>
        <p:sp>
          <p:nvSpPr>
            <p:cNvPr name="Freeform 4" id="4"/>
            <p:cNvSpPr/>
            <p:nvPr/>
          </p:nvSpPr>
          <p:spPr>
            <a:xfrm flipH="false" flipV="false" rot="0">
              <a:off x="0" y="0"/>
              <a:ext cx="1320076" cy="1182133"/>
            </a:xfrm>
            <a:custGeom>
              <a:avLst/>
              <a:gdLst/>
              <a:ahLst/>
              <a:cxnLst/>
              <a:rect r="r" b="b" t="t" l="l"/>
              <a:pathLst>
                <a:path h="1182133" w="1320076">
                  <a:moveTo>
                    <a:pt x="71964" y="0"/>
                  </a:moveTo>
                  <a:lnTo>
                    <a:pt x="1248113" y="0"/>
                  </a:lnTo>
                  <a:cubicBezTo>
                    <a:pt x="1287857" y="0"/>
                    <a:pt x="1320076" y="32219"/>
                    <a:pt x="1320076" y="71964"/>
                  </a:cubicBezTo>
                  <a:lnTo>
                    <a:pt x="1320076" y="1110169"/>
                  </a:lnTo>
                  <a:cubicBezTo>
                    <a:pt x="1320076" y="1149914"/>
                    <a:pt x="1287857" y="1182133"/>
                    <a:pt x="1248113" y="1182133"/>
                  </a:cubicBezTo>
                  <a:lnTo>
                    <a:pt x="71964" y="1182133"/>
                  </a:lnTo>
                  <a:cubicBezTo>
                    <a:pt x="32219" y="1182133"/>
                    <a:pt x="0" y="1149914"/>
                    <a:pt x="0" y="1110169"/>
                  </a:cubicBezTo>
                  <a:lnTo>
                    <a:pt x="0" y="71964"/>
                  </a:lnTo>
                  <a:cubicBezTo>
                    <a:pt x="0" y="32219"/>
                    <a:pt x="32219" y="0"/>
                    <a:pt x="71964" y="0"/>
                  </a:cubicBezTo>
                  <a:close/>
                </a:path>
              </a:pathLst>
            </a:custGeom>
            <a:solidFill>
              <a:srgbClr val="000000">
                <a:alpha val="0"/>
              </a:srgbClr>
            </a:solidFill>
            <a:ln w="161925" cap="rnd">
              <a:gradFill>
                <a:gsLst>
                  <a:gs pos="0">
                    <a:srgbClr val="08377C">
                      <a:alpha val="100000"/>
                    </a:srgbClr>
                  </a:gs>
                  <a:gs pos="50000">
                    <a:srgbClr val="006BB6">
                      <a:alpha val="100000"/>
                    </a:srgbClr>
                  </a:gs>
                  <a:gs pos="100000">
                    <a:srgbClr val="C9E9FF">
                      <a:alpha val="100000"/>
                    </a:srgbClr>
                  </a:gs>
                </a:gsLst>
                <a:lin ang="2700000"/>
              </a:gradFill>
              <a:prstDash val="solid"/>
              <a:round/>
            </a:ln>
          </p:spPr>
        </p:sp>
        <p:sp>
          <p:nvSpPr>
            <p:cNvPr name="TextBox 5" id="5"/>
            <p:cNvSpPr txBox="true"/>
            <p:nvPr/>
          </p:nvSpPr>
          <p:spPr>
            <a:xfrm>
              <a:off x="0" y="-47625"/>
              <a:ext cx="1320076" cy="122975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5838913" y="990696"/>
            <a:ext cx="1278396" cy="1262358"/>
            <a:chOff x="0" y="0"/>
            <a:chExt cx="435740" cy="430274"/>
          </a:xfrm>
        </p:grpSpPr>
        <p:sp>
          <p:nvSpPr>
            <p:cNvPr name="Freeform 7" id="7"/>
            <p:cNvSpPr/>
            <p:nvPr/>
          </p:nvSpPr>
          <p:spPr>
            <a:xfrm flipH="false" flipV="false" rot="0">
              <a:off x="0" y="0"/>
              <a:ext cx="435740" cy="430274"/>
            </a:xfrm>
            <a:custGeom>
              <a:avLst/>
              <a:gdLst/>
              <a:ahLst/>
              <a:cxnLst/>
              <a:rect r="r" b="b" t="t" l="l"/>
              <a:pathLst>
                <a:path h="430274" w="435740">
                  <a:moveTo>
                    <a:pt x="0" y="0"/>
                  </a:moveTo>
                  <a:lnTo>
                    <a:pt x="435740" y="0"/>
                  </a:lnTo>
                  <a:lnTo>
                    <a:pt x="435740" y="430274"/>
                  </a:lnTo>
                  <a:lnTo>
                    <a:pt x="0" y="430274"/>
                  </a:lnTo>
                  <a:close/>
                </a:path>
              </a:pathLst>
            </a:custGeom>
            <a:solidFill>
              <a:srgbClr val="0D0D0D"/>
            </a:solidFill>
          </p:spPr>
        </p:sp>
        <p:sp>
          <p:nvSpPr>
            <p:cNvPr name="TextBox 8" id="8"/>
            <p:cNvSpPr txBox="true"/>
            <p:nvPr/>
          </p:nvSpPr>
          <p:spPr>
            <a:xfrm>
              <a:off x="0" y="-9525"/>
              <a:ext cx="435740" cy="439799"/>
            </a:xfrm>
            <a:prstGeom prst="rect">
              <a:avLst/>
            </a:prstGeom>
          </p:spPr>
          <p:txBody>
            <a:bodyPr anchor="ctr" rtlCol="false" tIns="50800" lIns="50800" bIns="50800" rIns="50800"/>
            <a:lstStyle/>
            <a:p>
              <a:pPr algn="ctr" marL="0" indent="0" lvl="0">
                <a:lnSpc>
                  <a:spcPts val="7358"/>
                </a:lnSpc>
                <a:spcBef>
                  <a:spcPct val="0"/>
                </a:spcBef>
              </a:pPr>
              <a:r>
                <a:rPr lang="en-US" b="true" sz="6131" spc="220" strike="noStrike" u="none">
                  <a:solidFill>
                    <a:srgbClr val="F2F2F2"/>
                  </a:solidFill>
                  <a:latin typeface="Montserrat Classic Bold"/>
                  <a:ea typeface="Montserrat Classic Bold"/>
                  <a:cs typeface="Montserrat Classic Bold"/>
                  <a:sym typeface="Montserrat Classic Bold"/>
                </a:rPr>
                <a:t>00</a:t>
              </a:r>
            </a:p>
          </p:txBody>
        </p:sp>
      </p:grpSp>
      <p:sp>
        <p:nvSpPr>
          <p:cNvPr name="Freeform 9" id="9"/>
          <p:cNvSpPr/>
          <p:nvPr/>
        </p:nvSpPr>
        <p:spPr>
          <a:xfrm flipH="false" flipV="false" rot="-10800000">
            <a:off x="8955805" y="4957047"/>
            <a:ext cx="3790103" cy="449627"/>
          </a:xfrm>
          <a:custGeom>
            <a:avLst/>
            <a:gdLst/>
            <a:ahLst/>
            <a:cxnLst/>
            <a:rect r="r" b="b" t="t" l="l"/>
            <a:pathLst>
              <a:path h="449627" w="3790103">
                <a:moveTo>
                  <a:pt x="0" y="0"/>
                </a:moveTo>
                <a:lnTo>
                  <a:pt x="3790102" y="0"/>
                </a:lnTo>
                <a:lnTo>
                  <a:pt x="3790102" y="449627"/>
                </a:lnTo>
                <a:lnTo>
                  <a:pt x="0" y="449627"/>
                </a:lnTo>
                <a:lnTo>
                  <a:pt x="0" y="0"/>
                </a:lnTo>
                <a:close/>
              </a:path>
            </a:pathLst>
          </a:custGeom>
          <a:blipFill>
            <a:blip r:embed="rId2">
              <a:alphaModFix amt="89000"/>
            </a:blip>
            <a:stretch>
              <a:fillRect l="0" t="0" r="0" b="-142346"/>
            </a:stretch>
          </a:blipFill>
        </p:spPr>
      </p:sp>
      <p:grpSp>
        <p:nvGrpSpPr>
          <p:cNvPr name="Group 10" id="10"/>
          <p:cNvGrpSpPr/>
          <p:nvPr/>
        </p:nvGrpSpPr>
        <p:grpSpPr>
          <a:xfrm rot="0">
            <a:off x="8955805" y="1598937"/>
            <a:ext cx="3872905" cy="3468199"/>
            <a:chOff x="0" y="0"/>
            <a:chExt cx="1320076" cy="1182133"/>
          </a:xfrm>
        </p:grpSpPr>
        <p:sp>
          <p:nvSpPr>
            <p:cNvPr name="Freeform 11" id="11"/>
            <p:cNvSpPr/>
            <p:nvPr/>
          </p:nvSpPr>
          <p:spPr>
            <a:xfrm flipH="false" flipV="false" rot="0">
              <a:off x="0" y="0"/>
              <a:ext cx="1320076" cy="1182133"/>
            </a:xfrm>
            <a:custGeom>
              <a:avLst/>
              <a:gdLst/>
              <a:ahLst/>
              <a:cxnLst/>
              <a:rect r="r" b="b" t="t" l="l"/>
              <a:pathLst>
                <a:path h="1182133" w="1320076">
                  <a:moveTo>
                    <a:pt x="71964" y="0"/>
                  </a:moveTo>
                  <a:lnTo>
                    <a:pt x="1248113" y="0"/>
                  </a:lnTo>
                  <a:cubicBezTo>
                    <a:pt x="1287857" y="0"/>
                    <a:pt x="1320076" y="32219"/>
                    <a:pt x="1320076" y="71964"/>
                  </a:cubicBezTo>
                  <a:lnTo>
                    <a:pt x="1320076" y="1110169"/>
                  </a:lnTo>
                  <a:cubicBezTo>
                    <a:pt x="1320076" y="1149914"/>
                    <a:pt x="1287857" y="1182133"/>
                    <a:pt x="1248113" y="1182133"/>
                  </a:cubicBezTo>
                  <a:lnTo>
                    <a:pt x="71964" y="1182133"/>
                  </a:lnTo>
                  <a:cubicBezTo>
                    <a:pt x="32219" y="1182133"/>
                    <a:pt x="0" y="1149914"/>
                    <a:pt x="0" y="1110169"/>
                  </a:cubicBezTo>
                  <a:lnTo>
                    <a:pt x="0" y="71964"/>
                  </a:lnTo>
                  <a:cubicBezTo>
                    <a:pt x="0" y="32219"/>
                    <a:pt x="32219" y="0"/>
                    <a:pt x="71964" y="0"/>
                  </a:cubicBezTo>
                  <a:close/>
                </a:path>
              </a:pathLst>
            </a:custGeom>
            <a:solidFill>
              <a:srgbClr val="000000">
                <a:alpha val="0"/>
              </a:srgbClr>
            </a:solidFill>
            <a:ln w="161925" cap="rnd">
              <a:gradFill>
                <a:gsLst>
                  <a:gs pos="0">
                    <a:srgbClr val="08377C">
                      <a:alpha val="100000"/>
                    </a:srgbClr>
                  </a:gs>
                  <a:gs pos="50000">
                    <a:srgbClr val="006BB6">
                      <a:alpha val="100000"/>
                    </a:srgbClr>
                  </a:gs>
                  <a:gs pos="100000">
                    <a:srgbClr val="C9E9FF">
                      <a:alpha val="100000"/>
                    </a:srgbClr>
                  </a:gs>
                </a:gsLst>
                <a:lin ang="2700000"/>
              </a:gradFill>
              <a:prstDash val="solid"/>
              <a:round/>
            </a:ln>
          </p:spPr>
        </p:sp>
        <p:sp>
          <p:nvSpPr>
            <p:cNvPr name="TextBox 12" id="12"/>
            <p:cNvSpPr txBox="true"/>
            <p:nvPr/>
          </p:nvSpPr>
          <p:spPr>
            <a:xfrm>
              <a:off x="0" y="-47625"/>
              <a:ext cx="1320076" cy="1229758"/>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0253059" y="990696"/>
            <a:ext cx="1278396" cy="1262358"/>
            <a:chOff x="0" y="0"/>
            <a:chExt cx="435740" cy="430274"/>
          </a:xfrm>
        </p:grpSpPr>
        <p:sp>
          <p:nvSpPr>
            <p:cNvPr name="Freeform 14" id="14"/>
            <p:cNvSpPr/>
            <p:nvPr/>
          </p:nvSpPr>
          <p:spPr>
            <a:xfrm flipH="false" flipV="false" rot="0">
              <a:off x="0" y="0"/>
              <a:ext cx="435740" cy="430274"/>
            </a:xfrm>
            <a:custGeom>
              <a:avLst/>
              <a:gdLst/>
              <a:ahLst/>
              <a:cxnLst/>
              <a:rect r="r" b="b" t="t" l="l"/>
              <a:pathLst>
                <a:path h="430274" w="435740">
                  <a:moveTo>
                    <a:pt x="0" y="0"/>
                  </a:moveTo>
                  <a:lnTo>
                    <a:pt x="435740" y="0"/>
                  </a:lnTo>
                  <a:lnTo>
                    <a:pt x="435740" y="430274"/>
                  </a:lnTo>
                  <a:lnTo>
                    <a:pt x="0" y="430274"/>
                  </a:lnTo>
                  <a:close/>
                </a:path>
              </a:pathLst>
            </a:custGeom>
            <a:solidFill>
              <a:srgbClr val="0D0D0D"/>
            </a:solidFill>
          </p:spPr>
        </p:sp>
        <p:sp>
          <p:nvSpPr>
            <p:cNvPr name="TextBox 15" id="15"/>
            <p:cNvSpPr txBox="true"/>
            <p:nvPr/>
          </p:nvSpPr>
          <p:spPr>
            <a:xfrm>
              <a:off x="0" y="-9525"/>
              <a:ext cx="435740" cy="439799"/>
            </a:xfrm>
            <a:prstGeom prst="rect">
              <a:avLst/>
            </a:prstGeom>
          </p:spPr>
          <p:txBody>
            <a:bodyPr anchor="ctr" rtlCol="false" tIns="50800" lIns="50800" bIns="50800" rIns="50800"/>
            <a:lstStyle/>
            <a:p>
              <a:pPr algn="ctr" marL="0" indent="0" lvl="0">
                <a:lnSpc>
                  <a:spcPts val="7358"/>
                </a:lnSpc>
                <a:spcBef>
                  <a:spcPct val="0"/>
                </a:spcBef>
              </a:pPr>
              <a:r>
                <a:rPr lang="en-US" b="true" sz="6131" spc="220">
                  <a:solidFill>
                    <a:srgbClr val="F2F2F2"/>
                  </a:solidFill>
                  <a:latin typeface="Montserrat Classic Bold"/>
                  <a:ea typeface="Montserrat Classic Bold"/>
                  <a:cs typeface="Montserrat Classic Bold"/>
                  <a:sym typeface="Montserrat Classic Bold"/>
                </a:rPr>
                <a:t>01</a:t>
              </a:r>
            </a:p>
          </p:txBody>
        </p:sp>
      </p:grpSp>
      <p:sp>
        <p:nvSpPr>
          <p:cNvPr name="TextBox 16" id="16"/>
          <p:cNvSpPr txBox="true"/>
          <p:nvPr/>
        </p:nvSpPr>
        <p:spPr>
          <a:xfrm rot="-5400000">
            <a:off x="-1249808" y="3400198"/>
            <a:ext cx="6242939" cy="1704975"/>
          </a:xfrm>
          <a:prstGeom prst="rect">
            <a:avLst/>
          </a:prstGeom>
        </p:spPr>
        <p:txBody>
          <a:bodyPr anchor="t" rtlCol="false" tIns="0" lIns="0" bIns="0" rIns="0">
            <a:spAutoFit/>
          </a:bodyPr>
          <a:lstStyle/>
          <a:p>
            <a:pPr algn="r" marL="0" indent="0" lvl="0">
              <a:lnSpc>
                <a:spcPts val="6720"/>
              </a:lnSpc>
              <a:spcBef>
                <a:spcPct val="0"/>
              </a:spcBef>
            </a:pPr>
            <a:r>
              <a:rPr lang="en-US" b="true" sz="5600" spc="201">
                <a:solidFill>
                  <a:srgbClr val="F2F2F2"/>
                </a:solidFill>
                <a:latin typeface="Montserrat Classic Bold"/>
                <a:ea typeface="Montserrat Classic Bold"/>
                <a:cs typeface="Montserrat Classic Bold"/>
                <a:sym typeface="Montserrat Classic Bold"/>
              </a:rPr>
              <a:t>Las 11 libertades del FOSS</a:t>
            </a:r>
          </a:p>
        </p:txBody>
      </p:sp>
      <p:sp>
        <p:nvSpPr>
          <p:cNvPr name="TextBox 17" id="17"/>
          <p:cNvSpPr txBox="true"/>
          <p:nvPr/>
        </p:nvSpPr>
        <p:spPr>
          <a:xfrm rot="0">
            <a:off x="4952597" y="2914527"/>
            <a:ext cx="3051029" cy="1099185"/>
          </a:xfrm>
          <a:prstGeom prst="rect">
            <a:avLst/>
          </a:prstGeom>
        </p:spPr>
        <p:txBody>
          <a:bodyPr anchor="t" rtlCol="false" tIns="0" lIns="0" bIns="0" rIns="0">
            <a:spAutoFit/>
          </a:bodyPr>
          <a:lstStyle/>
          <a:p>
            <a:pPr algn="ctr" marL="0" indent="0" lvl="0">
              <a:lnSpc>
                <a:spcPts val="2940"/>
              </a:lnSpc>
              <a:spcBef>
                <a:spcPct val="0"/>
              </a:spcBef>
            </a:pPr>
            <a:r>
              <a:rPr lang="en-US" sz="2100" spc="46">
                <a:solidFill>
                  <a:srgbClr val="F2F2F2"/>
                </a:solidFill>
                <a:latin typeface="Montserrat Classic"/>
                <a:ea typeface="Montserrat Classic"/>
                <a:cs typeface="Montserrat Classic"/>
                <a:sym typeface="Montserrat Classic"/>
              </a:rPr>
              <a:t>Libertad de usar el software para cualquier propósito</a:t>
            </a:r>
          </a:p>
        </p:txBody>
      </p:sp>
      <p:sp>
        <p:nvSpPr>
          <p:cNvPr name="TextBox 18" id="18"/>
          <p:cNvSpPr txBox="true"/>
          <p:nvPr/>
        </p:nvSpPr>
        <p:spPr>
          <a:xfrm rot="0">
            <a:off x="9366742" y="2543052"/>
            <a:ext cx="3051029" cy="1842135"/>
          </a:xfrm>
          <a:prstGeom prst="rect">
            <a:avLst/>
          </a:prstGeom>
        </p:spPr>
        <p:txBody>
          <a:bodyPr anchor="t" rtlCol="false" tIns="0" lIns="0" bIns="0" rIns="0">
            <a:spAutoFit/>
          </a:bodyPr>
          <a:lstStyle/>
          <a:p>
            <a:pPr algn="ctr" marL="0" indent="0" lvl="0">
              <a:lnSpc>
                <a:spcPts val="2940"/>
              </a:lnSpc>
              <a:spcBef>
                <a:spcPct val="0"/>
              </a:spcBef>
            </a:pPr>
            <a:r>
              <a:rPr lang="en-US" sz="2100" spc="46">
                <a:solidFill>
                  <a:srgbClr val="F2F2F2"/>
                </a:solidFill>
                <a:latin typeface="Montserrat Classic"/>
                <a:ea typeface="Montserrat Classic"/>
                <a:cs typeface="Montserrat Classic"/>
                <a:sym typeface="Montserrat Classic"/>
              </a:rPr>
              <a:t>Libertad de estudiar cómo funciona el software y cambiarlo para que haga lo que el usuario desee</a:t>
            </a:r>
          </a:p>
        </p:txBody>
      </p:sp>
      <p:grpSp>
        <p:nvGrpSpPr>
          <p:cNvPr name="Group 19" id="19"/>
          <p:cNvGrpSpPr/>
          <p:nvPr/>
        </p:nvGrpSpPr>
        <p:grpSpPr>
          <a:xfrm rot="0">
            <a:off x="-2001494" y="8323039"/>
            <a:ext cx="4723978" cy="4723978"/>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8377C"/>
              </a:solidFill>
              <a:prstDash val="solid"/>
              <a:miter/>
            </a:ln>
          </p:spPr>
        </p:sp>
        <p:sp>
          <p:nvSpPr>
            <p:cNvPr name="TextBox 21" id="21"/>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0">
            <a:off x="3408560" y="8871939"/>
            <a:ext cx="772722" cy="772722"/>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D99B"/>
            </a:solidFill>
            <a:ln cap="sq">
              <a:no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25" id="25"/>
          <p:cNvGrpSpPr/>
          <p:nvPr/>
        </p:nvGrpSpPr>
        <p:grpSpPr>
          <a:xfrm rot="0">
            <a:off x="6748732" y="5790101"/>
            <a:ext cx="3872905" cy="3468199"/>
            <a:chOff x="0" y="0"/>
            <a:chExt cx="1320076" cy="1182133"/>
          </a:xfrm>
        </p:grpSpPr>
        <p:sp>
          <p:nvSpPr>
            <p:cNvPr name="Freeform 26" id="26"/>
            <p:cNvSpPr/>
            <p:nvPr/>
          </p:nvSpPr>
          <p:spPr>
            <a:xfrm flipH="false" flipV="false" rot="0">
              <a:off x="0" y="0"/>
              <a:ext cx="1320076" cy="1182133"/>
            </a:xfrm>
            <a:custGeom>
              <a:avLst/>
              <a:gdLst/>
              <a:ahLst/>
              <a:cxnLst/>
              <a:rect r="r" b="b" t="t" l="l"/>
              <a:pathLst>
                <a:path h="1182133" w="1320076">
                  <a:moveTo>
                    <a:pt x="71964" y="0"/>
                  </a:moveTo>
                  <a:lnTo>
                    <a:pt x="1248113" y="0"/>
                  </a:lnTo>
                  <a:cubicBezTo>
                    <a:pt x="1287857" y="0"/>
                    <a:pt x="1320076" y="32219"/>
                    <a:pt x="1320076" y="71964"/>
                  </a:cubicBezTo>
                  <a:lnTo>
                    <a:pt x="1320076" y="1110169"/>
                  </a:lnTo>
                  <a:cubicBezTo>
                    <a:pt x="1320076" y="1149914"/>
                    <a:pt x="1287857" y="1182133"/>
                    <a:pt x="1248113" y="1182133"/>
                  </a:cubicBezTo>
                  <a:lnTo>
                    <a:pt x="71964" y="1182133"/>
                  </a:lnTo>
                  <a:cubicBezTo>
                    <a:pt x="32219" y="1182133"/>
                    <a:pt x="0" y="1149914"/>
                    <a:pt x="0" y="1110169"/>
                  </a:cubicBezTo>
                  <a:lnTo>
                    <a:pt x="0" y="71964"/>
                  </a:lnTo>
                  <a:cubicBezTo>
                    <a:pt x="0" y="32219"/>
                    <a:pt x="32219" y="0"/>
                    <a:pt x="71964" y="0"/>
                  </a:cubicBezTo>
                  <a:close/>
                </a:path>
              </a:pathLst>
            </a:custGeom>
            <a:solidFill>
              <a:srgbClr val="000000">
                <a:alpha val="0"/>
              </a:srgbClr>
            </a:solidFill>
            <a:ln w="161925" cap="rnd">
              <a:gradFill>
                <a:gsLst>
                  <a:gs pos="0">
                    <a:srgbClr val="08377C">
                      <a:alpha val="100000"/>
                    </a:srgbClr>
                  </a:gs>
                  <a:gs pos="50000">
                    <a:srgbClr val="006BB6">
                      <a:alpha val="100000"/>
                    </a:srgbClr>
                  </a:gs>
                  <a:gs pos="100000">
                    <a:srgbClr val="C9E9FF">
                      <a:alpha val="100000"/>
                    </a:srgbClr>
                  </a:gs>
                </a:gsLst>
                <a:lin ang="2700000"/>
              </a:gradFill>
              <a:prstDash val="solid"/>
              <a:round/>
            </a:ln>
          </p:spPr>
        </p:sp>
        <p:sp>
          <p:nvSpPr>
            <p:cNvPr name="TextBox 27" id="27"/>
            <p:cNvSpPr txBox="true"/>
            <p:nvPr/>
          </p:nvSpPr>
          <p:spPr>
            <a:xfrm>
              <a:off x="0" y="-47625"/>
              <a:ext cx="1320076" cy="1229758"/>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8045986" y="5181860"/>
            <a:ext cx="1278396" cy="1262358"/>
            <a:chOff x="0" y="0"/>
            <a:chExt cx="435740" cy="430274"/>
          </a:xfrm>
        </p:grpSpPr>
        <p:sp>
          <p:nvSpPr>
            <p:cNvPr name="Freeform 29" id="29"/>
            <p:cNvSpPr/>
            <p:nvPr/>
          </p:nvSpPr>
          <p:spPr>
            <a:xfrm flipH="false" flipV="false" rot="0">
              <a:off x="0" y="0"/>
              <a:ext cx="435740" cy="430274"/>
            </a:xfrm>
            <a:custGeom>
              <a:avLst/>
              <a:gdLst/>
              <a:ahLst/>
              <a:cxnLst/>
              <a:rect r="r" b="b" t="t" l="l"/>
              <a:pathLst>
                <a:path h="430274" w="435740">
                  <a:moveTo>
                    <a:pt x="0" y="0"/>
                  </a:moveTo>
                  <a:lnTo>
                    <a:pt x="435740" y="0"/>
                  </a:lnTo>
                  <a:lnTo>
                    <a:pt x="435740" y="430274"/>
                  </a:lnTo>
                  <a:lnTo>
                    <a:pt x="0" y="430274"/>
                  </a:lnTo>
                  <a:close/>
                </a:path>
              </a:pathLst>
            </a:custGeom>
            <a:solidFill>
              <a:srgbClr val="0D0D0D"/>
            </a:solidFill>
          </p:spPr>
        </p:sp>
        <p:sp>
          <p:nvSpPr>
            <p:cNvPr name="TextBox 30" id="30"/>
            <p:cNvSpPr txBox="true"/>
            <p:nvPr/>
          </p:nvSpPr>
          <p:spPr>
            <a:xfrm>
              <a:off x="0" y="-9525"/>
              <a:ext cx="435740" cy="439799"/>
            </a:xfrm>
            <a:prstGeom prst="rect">
              <a:avLst/>
            </a:prstGeom>
          </p:spPr>
          <p:txBody>
            <a:bodyPr anchor="ctr" rtlCol="false" tIns="50800" lIns="50800" bIns="50800" rIns="50800"/>
            <a:lstStyle/>
            <a:p>
              <a:pPr algn="ctr" marL="0" indent="0" lvl="0">
                <a:lnSpc>
                  <a:spcPts val="7358"/>
                </a:lnSpc>
                <a:spcBef>
                  <a:spcPct val="0"/>
                </a:spcBef>
              </a:pPr>
              <a:r>
                <a:rPr lang="en-US" b="true" sz="6131" spc="220">
                  <a:solidFill>
                    <a:srgbClr val="F2F2F2"/>
                  </a:solidFill>
                  <a:latin typeface="Montserrat Classic Bold"/>
                  <a:ea typeface="Montserrat Classic Bold"/>
                  <a:cs typeface="Montserrat Classic Bold"/>
                  <a:sym typeface="Montserrat Classic Bold"/>
                </a:rPr>
                <a:t>1</a:t>
              </a:r>
              <a:r>
                <a:rPr lang="en-US" b="true" sz="6131" spc="220" strike="noStrike" u="none">
                  <a:solidFill>
                    <a:srgbClr val="F2F2F2"/>
                  </a:solidFill>
                  <a:latin typeface="Montserrat Classic Bold"/>
                  <a:ea typeface="Montserrat Classic Bold"/>
                  <a:cs typeface="Montserrat Classic Bold"/>
                  <a:sym typeface="Montserrat Classic Bold"/>
                </a:rPr>
                <a:t>0</a:t>
              </a:r>
            </a:p>
          </p:txBody>
        </p:sp>
      </p:grpSp>
      <p:grpSp>
        <p:nvGrpSpPr>
          <p:cNvPr name="Group 31" id="31"/>
          <p:cNvGrpSpPr/>
          <p:nvPr/>
        </p:nvGrpSpPr>
        <p:grpSpPr>
          <a:xfrm rot="0">
            <a:off x="11162878" y="5790101"/>
            <a:ext cx="3872905" cy="3468199"/>
            <a:chOff x="0" y="0"/>
            <a:chExt cx="1320076" cy="1182133"/>
          </a:xfrm>
        </p:grpSpPr>
        <p:sp>
          <p:nvSpPr>
            <p:cNvPr name="Freeform 32" id="32"/>
            <p:cNvSpPr/>
            <p:nvPr/>
          </p:nvSpPr>
          <p:spPr>
            <a:xfrm flipH="false" flipV="false" rot="0">
              <a:off x="0" y="0"/>
              <a:ext cx="1320076" cy="1182133"/>
            </a:xfrm>
            <a:custGeom>
              <a:avLst/>
              <a:gdLst/>
              <a:ahLst/>
              <a:cxnLst/>
              <a:rect r="r" b="b" t="t" l="l"/>
              <a:pathLst>
                <a:path h="1182133" w="1320076">
                  <a:moveTo>
                    <a:pt x="71964" y="0"/>
                  </a:moveTo>
                  <a:lnTo>
                    <a:pt x="1248113" y="0"/>
                  </a:lnTo>
                  <a:cubicBezTo>
                    <a:pt x="1287857" y="0"/>
                    <a:pt x="1320076" y="32219"/>
                    <a:pt x="1320076" y="71964"/>
                  </a:cubicBezTo>
                  <a:lnTo>
                    <a:pt x="1320076" y="1110169"/>
                  </a:lnTo>
                  <a:cubicBezTo>
                    <a:pt x="1320076" y="1149914"/>
                    <a:pt x="1287857" y="1182133"/>
                    <a:pt x="1248113" y="1182133"/>
                  </a:cubicBezTo>
                  <a:lnTo>
                    <a:pt x="71964" y="1182133"/>
                  </a:lnTo>
                  <a:cubicBezTo>
                    <a:pt x="32219" y="1182133"/>
                    <a:pt x="0" y="1149914"/>
                    <a:pt x="0" y="1110169"/>
                  </a:cubicBezTo>
                  <a:lnTo>
                    <a:pt x="0" y="71964"/>
                  </a:lnTo>
                  <a:cubicBezTo>
                    <a:pt x="0" y="32219"/>
                    <a:pt x="32219" y="0"/>
                    <a:pt x="71964" y="0"/>
                  </a:cubicBezTo>
                  <a:close/>
                </a:path>
              </a:pathLst>
            </a:custGeom>
            <a:solidFill>
              <a:srgbClr val="000000">
                <a:alpha val="0"/>
              </a:srgbClr>
            </a:solidFill>
            <a:ln w="161925" cap="rnd">
              <a:gradFill>
                <a:gsLst>
                  <a:gs pos="0">
                    <a:srgbClr val="08377C">
                      <a:alpha val="100000"/>
                    </a:srgbClr>
                  </a:gs>
                  <a:gs pos="50000">
                    <a:srgbClr val="006BB6">
                      <a:alpha val="100000"/>
                    </a:srgbClr>
                  </a:gs>
                  <a:gs pos="100000">
                    <a:srgbClr val="C9E9FF">
                      <a:alpha val="100000"/>
                    </a:srgbClr>
                  </a:gs>
                </a:gsLst>
                <a:lin ang="2700000"/>
              </a:gradFill>
              <a:prstDash val="solid"/>
              <a:round/>
            </a:ln>
          </p:spPr>
        </p:sp>
        <p:sp>
          <p:nvSpPr>
            <p:cNvPr name="TextBox 33" id="33"/>
            <p:cNvSpPr txBox="true"/>
            <p:nvPr/>
          </p:nvSpPr>
          <p:spPr>
            <a:xfrm>
              <a:off x="0" y="-47625"/>
              <a:ext cx="1320076" cy="1229758"/>
            </a:xfrm>
            <a:prstGeom prst="rect">
              <a:avLst/>
            </a:prstGeom>
          </p:spPr>
          <p:txBody>
            <a:bodyPr anchor="ctr" rtlCol="false" tIns="50800" lIns="50800" bIns="50800" rIns="50800"/>
            <a:lstStyle/>
            <a:p>
              <a:pPr algn="ctr">
                <a:lnSpc>
                  <a:spcPts val="2659"/>
                </a:lnSpc>
              </a:pPr>
            </a:p>
          </p:txBody>
        </p:sp>
      </p:grpSp>
      <p:grpSp>
        <p:nvGrpSpPr>
          <p:cNvPr name="Group 34" id="34"/>
          <p:cNvGrpSpPr/>
          <p:nvPr/>
        </p:nvGrpSpPr>
        <p:grpSpPr>
          <a:xfrm rot="0">
            <a:off x="12460132" y="5181860"/>
            <a:ext cx="1278396" cy="1262358"/>
            <a:chOff x="0" y="0"/>
            <a:chExt cx="435740" cy="430274"/>
          </a:xfrm>
        </p:grpSpPr>
        <p:sp>
          <p:nvSpPr>
            <p:cNvPr name="Freeform 35" id="35"/>
            <p:cNvSpPr/>
            <p:nvPr/>
          </p:nvSpPr>
          <p:spPr>
            <a:xfrm flipH="false" flipV="false" rot="0">
              <a:off x="0" y="0"/>
              <a:ext cx="435740" cy="430274"/>
            </a:xfrm>
            <a:custGeom>
              <a:avLst/>
              <a:gdLst/>
              <a:ahLst/>
              <a:cxnLst/>
              <a:rect r="r" b="b" t="t" l="l"/>
              <a:pathLst>
                <a:path h="430274" w="435740">
                  <a:moveTo>
                    <a:pt x="0" y="0"/>
                  </a:moveTo>
                  <a:lnTo>
                    <a:pt x="435740" y="0"/>
                  </a:lnTo>
                  <a:lnTo>
                    <a:pt x="435740" y="430274"/>
                  </a:lnTo>
                  <a:lnTo>
                    <a:pt x="0" y="430274"/>
                  </a:lnTo>
                  <a:close/>
                </a:path>
              </a:pathLst>
            </a:custGeom>
            <a:solidFill>
              <a:srgbClr val="0D0D0D"/>
            </a:solidFill>
          </p:spPr>
        </p:sp>
        <p:sp>
          <p:nvSpPr>
            <p:cNvPr name="TextBox 36" id="36"/>
            <p:cNvSpPr txBox="true"/>
            <p:nvPr/>
          </p:nvSpPr>
          <p:spPr>
            <a:xfrm>
              <a:off x="0" y="-9525"/>
              <a:ext cx="435740" cy="439799"/>
            </a:xfrm>
            <a:prstGeom prst="rect">
              <a:avLst/>
            </a:prstGeom>
          </p:spPr>
          <p:txBody>
            <a:bodyPr anchor="ctr" rtlCol="false" tIns="50800" lIns="50800" bIns="50800" rIns="50800"/>
            <a:lstStyle/>
            <a:p>
              <a:pPr algn="ctr" marL="0" indent="0" lvl="0">
                <a:lnSpc>
                  <a:spcPts val="7358"/>
                </a:lnSpc>
                <a:spcBef>
                  <a:spcPct val="0"/>
                </a:spcBef>
              </a:pPr>
              <a:r>
                <a:rPr lang="en-US" b="true" sz="6131" spc="220">
                  <a:solidFill>
                    <a:srgbClr val="F2F2F2"/>
                  </a:solidFill>
                  <a:latin typeface="Montserrat Classic Bold"/>
                  <a:ea typeface="Montserrat Classic Bold"/>
                  <a:cs typeface="Montserrat Classic Bold"/>
                  <a:sym typeface="Montserrat Classic Bold"/>
                </a:rPr>
                <a:t>11</a:t>
              </a:r>
            </a:p>
          </p:txBody>
        </p:sp>
      </p:grpSp>
      <p:sp>
        <p:nvSpPr>
          <p:cNvPr name="TextBox 37" id="37"/>
          <p:cNvSpPr txBox="true"/>
          <p:nvPr/>
        </p:nvSpPr>
        <p:spPr>
          <a:xfrm rot="0">
            <a:off x="7159669" y="6919953"/>
            <a:ext cx="3051029" cy="1470660"/>
          </a:xfrm>
          <a:prstGeom prst="rect">
            <a:avLst/>
          </a:prstGeom>
        </p:spPr>
        <p:txBody>
          <a:bodyPr anchor="t" rtlCol="false" tIns="0" lIns="0" bIns="0" rIns="0">
            <a:spAutoFit/>
          </a:bodyPr>
          <a:lstStyle/>
          <a:p>
            <a:pPr algn="ctr" marL="0" indent="0" lvl="0">
              <a:lnSpc>
                <a:spcPts val="2940"/>
              </a:lnSpc>
              <a:spcBef>
                <a:spcPct val="0"/>
              </a:spcBef>
            </a:pPr>
            <a:r>
              <a:rPr lang="en-US" sz="2100" spc="46">
                <a:solidFill>
                  <a:srgbClr val="F2F2F2"/>
                </a:solidFill>
                <a:latin typeface="Montserrat Classic"/>
                <a:ea typeface="Montserrat Classic"/>
                <a:cs typeface="Montserrat Classic"/>
                <a:sym typeface="Montserrat Classic"/>
              </a:rPr>
              <a:t>Libertad de redistribuir copias del software para ayudar a otros</a:t>
            </a:r>
          </a:p>
        </p:txBody>
      </p:sp>
      <p:sp>
        <p:nvSpPr>
          <p:cNvPr name="TextBox 38" id="38"/>
          <p:cNvSpPr txBox="true"/>
          <p:nvPr/>
        </p:nvSpPr>
        <p:spPr>
          <a:xfrm rot="0">
            <a:off x="11368346" y="6548478"/>
            <a:ext cx="3461967" cy="2213610"/>
          </a:xfrm>
          <a:prstGeom prst="rect">
            <a:avLst/>
          </a:prstGeom>
        </p:spPr>
        <p:txBody>
          <a:bodyPr anchor="t" rtlCol="false" tIns="0" lIns="0" bIns="0" rIns="0">
            <a:spAutoFit/>
          </a:bodyPr>
          <a:lstStyle/>
          <a:p>
            <a:pPr algn="ctr" marL="0" indent="0" lvl="0">
              <a:lnSpc>
                <a:spcPts val="2940"/>
              </a:lnSpc>
              <a:spcBef>
                <a:spcPct val="0"/>
              </a:spcBef>
            </a:pPr>
            <a:r>
              <a:rPr lang="en-US" sz="2100" spc="46">
                <a:solidFill>
                  <a:srgbClr val="F2F2F2"/>
                </a:solidFill>
                <a:latin typeface="Montserrat Classic"/>
                <a:ea typeface="Montserrat Classic"/>
                <a:cs typeface="Montserrat Classic"/>
                <a:sym typeface="Montserrat Classic"/>
              </a:rPr>
              <a:t>Libertad de distribuir copias de tus versiones modificadas a otros, lo que permite a la comunidad beneficiarse de tus cambios</a:t>
            </a:r>
          </a:p>
        </p:txBody>
      </p:sp>
      <p:grpSp>
        <p:nvGrpSpPr>
          <p:cNvPr name="Group 39" id="39"/>
          <p:cNvGrpSpPr/>
          <p:nvPr/>
        </p:nvGrpSpPr>
        <p:grpSpPr>
          <a:xfrm rot="0">
            <a:off x="15035782" y="-1390941"/>
            <a:ext cx="4723978" cy="4723978"/>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8377C"/>
              </a:solidFill>
              <a:prstDash val="solid"/>
              <a:miter/>
            </a:ln>
          </p:spPr>
        </p:sp>
        <p:sp>
          <p:nvSpPr>
            <p:cNvPr name="TextBox 41" id="41"/>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grpSp>
        <p:nvGrpSpPr>
          <p:cNvPr name="Group 2" id="2"/>
          <p:cNvGrpSpPr/>
          <p:nvPr/>
        </p:nvGrpSpPr>
        <p:grpSpPr>
          <a:xfrm rot="0">
            <a:off x="1646248" y="4412877"/>
            <a:ext cx="526554" cy="532663"/>
            <a:chOff x="0" y="0"/>
            <a:chExt cx="119806" cy="121196"/>
          </a:xfrm>
        </p:grpSpPr>
        <p:sp>
          <p:nvSpPr>
            <p:cNvPr name="Freeform 3" id="3"/>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4" id="4"/>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01</a:t>
              </a:r>
            </a:p>
          </p:txBody>
        </p:sp>
      </p:grpSp>
      <p:grpSp>
        <p:nvGrpSpPr>
          <p:cNvPr name="Group 5" id="5"/>
          <p:cNvGrpSpPr/>
          <p:nvPr/>
        </p:nvGrpSpPr>
        <p:grpSpPr>
          <a:xfrm rot="0">
            <a:off x="1646248" y="5274540"/>
            <a:ext cx="526554" cy="532663"/>
            <a:chOff x="0" y="0"/>
            <a:chExt cx="119806" cy="121196"/>
          </a:xfrm>
        </p:grpSpPr>
        <p:sp>
          <p:nvSpPr>
            <p:cNvPr name="Freeform 6" id="6"/>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7" id="7"/>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02</a:t>
              </a:r>
            </a:p>
          </p:txBody>
        </p:sp>
      </p:grpSp>
      <p:grpSp>
        <p:nvGrpSpPr>
          <p:cNvPr name="Group 8" id="8"/>
          <p:cNvGrpSpPr/>
          <p:nvPr/>
        </p:nvGrpSpPr>
        <p:grpSpPr>
          <a:xfrm rot="0">
            <a:off x="1646248" y="6137970"/>
            <a:ext cx="526554" cy="532663"/>
            <a:chOff x="0" y="0"/>
            <a:chExt cx="119806" cy="121196"/>
          </a:xfrm>
        </p:grpSpPr>
        <p:sp>
          <p:nvSpPr>
            <p:cNvPr name="Freeform 9" id="9"/>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10" id="10"/>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03</a:t>
              </a:r>
            </a:p>
          </p:txBody>
        </p:sp>
      </p:grpSp>
      <p:grpSp>
        <p:nvGrpSpPr>
          <p:cNvPr name="Group 11" id="11"/>
          <p:cNvGrpSpPr/>
          <p:nvPr/>
        </p:nvGrpSpPr>
        <p:grpSpPr>
          <a:xfrm rot="0">
            <a:off x="1646248" y="6999633"/>
            <a:ext cx="526554" cy="532663"/>
            <a:chOff x="0" y="0"/>
            <a:chExt cx="119806" cy="121196"/>
          </a:xfrm>
        </p:grpSpPr>
        <p:sp>
          <p:nvSpPr>
            <p:cNvPr name="Freeform 12" id="12"/>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13" id="13"/>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04</a:t>
              </a:r>
            </a:p>
          </p:txBody>
        </p:sp>
      </p:grpSp>
      <p:grpSp>
        <p:nvGrpSpPr>
          <p:cNvPr name="Group 14" id="14"/>
          <p:cNvGrpSpPr/>
          <p:nvPr/>
        </p:nvGrpSpPr>
        <p:grpSpPr>
          <a:xfrm rot="0">
            <a:off x="5940802" y="4414654"/>
            <a:ext cx="526554" cy="532663"/>
            <a:chOff x="0" y="0"/>
            <a:chExt cx="119806" cy="121196"/>
          </a:xfrm>
        </p:grpSpPr>
        <p:sp>
          <p:nvSpPr>
            <p:cNvPr name="Freeform 15" id="15"/>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16" id="16"/>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05</a:t>
              </a:r>
            </a:p>
          </p:txBody>
        </p:sp>
      </p:grpSp>
      <p:grpSp>
        <p:nvGrpSpPr>
          <p:cNvPr name="Group 17" id="17"/>
          <p:cNvGrpSpPr/>
          <p:nvPr/>
        </p:nvGrpSpPr>
        <p:grpSpPr>
          <a:xfrm rot="0">
            <a:off x="5940802" y="5276317"/>
            <a:ext cx="526554" cy="532663"/>
            <a:chOff x="0" y="0"/>
            <a:chExt cx="119806" cy="121196"/>
          </a:xfrm>
        </p:grpSpPr>
        <p:sp>
          <p:nvSpPr>
            <p:cNvPr name="Freeform 18" id="18"/>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19" id="19"/>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06</a:t>
              </a:r>
            </a:p>
          </p:txBody>
        </p:sp>
      </p:grpSp>
      <p:grpSp>
        <p:nvGrpSpPr>
          <p:cNvPr name="Group 20" id="20"/>
          <p:cNvGrpSpPr/>
          <p:nvPr/>
        </p:nvGrpSpPr>
        <p:grpSpPr>
          <a:xfrm rot="0">
            <a:off x="5940802" y="6139748"/>
            <a:ext cx="526554" cy="532663"/>
            <a:chOff x="0" y="0"/>
            <a:chExt cx="119806" cy="121196"/>
          </a:xfrm>
        </p:grpSpPr>
        <p:sp>
          <p:nvSpPr>
            <p:cNvPr name="Freeform 21" id="21"/>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22" id="22"/>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07</a:t>
              </a:r>
            </a:p>
          </p:txBody>
        </p:sp>
      </p:grpSp>
      <p:sp>
        <p:nvSpPr>
          <p:cNvPr name="Freeform 23" id="23"/>
          <p:cNvSpPr/>
          <p:nvPr/>
        </p:nvSpPr>
        <p:spPr>
          <a:xfrm flipH="false" flipV="false" rot="0">
            <a:off x="9595777" y="876348"/>
            <a:ext cx="8476683" cy="8473151"/>
          </a:xfrm>
          <a:custGeom>
            <a:avLst/>
            <a:gdLst/>
            <a:ahLst/>
            <a:cxnLst/>
            <a:rect r="r" b="b" t="t" l="l"/>
            <a:pathLst>
              <a:path h="8473151" w="8476683">
                <a:moveTo>
                  <a:pt x="0" y="0"/>
                </a:moveTo>
                <a:lnTo>
                  <a:pt x="8476683" y="0"/>
                </a:lnTo>
                <a:lnTo>
                  <a:pt x="8476683" y="8473151"/>
                </a:lnTo>
                <a:lnTo>
                  <a:pt x="0" y="8473151"/>
                </a:lnTo>
                <a:lnTo>
                  <a:pt x="0" y="0"/>
                </a:lnTo>
                <a:close/>
              </a:path>
            </a:pathLst>
          </a:custGeom>
          <a:blipFill>
            <a:blip r:embed="rId2"/>
            <a:stretch>
              <a:fillRect l="0" t="0" r="0" b="0"/>
            </a:stretch>
          </a:blipFill>
        </p:spPr>
      </p:sp>
      <p:grpSp>
        <p:nvGrpSpPr>
          <p:cNvPr name="Group 24" id="24"/>
          <p:cNvGrpSpPr/>
          <p:nvPr/>
        </p:nvGrpSpPr>
        <p:grpSpPr>
          <a:xfrm rot="0">
            <a:off x="13955786" y="-254854"/>
            <a:ext cx="4632524" cy="10815226"/>
            <a:chOff x="0" y="0"/>
            <a:chExt cx="1220089" cy="2848455"/>
          </a:xfrm>
        </p:grpSpPr>
        <p:sp>
          <p:nvSpPr>
            <p:cNvPr name="Freeform 25" id="25"/>
            <p:cNvSpPr/>
            <p:nvPr/>
          </p:nvSpPr>
          <p:spPr>
            <a:xfrm flipH="false" flipV="false" rot="0">
              <a:off x="0" y="0"/>
              <a:ext cx="1220089" cy="2848455"/>
            </a:xfrm>
            <a:custGeom>
              <a:avLst/>
              <a:gdLst/>
              <a:ahLst/>
              <a:cxnLst/>
              <a:rect r="r" b="b" t="t" l="l"/>
              <a:pathLst>
                <a:path h="2848455" w="1220089">
                  <a:moveTo>
                    <a:pt x="0" y="0"/>
                  </a:moveTo>
                  <a:lnTo>
                    <a:pt x="1220089" y="0"/>
                  </a:lnTo>
                  <a:lnTo>
                    <a:pt x="1220089" y="2848455"/>
                  </a:lnTo>
                  <a:lnTo>
                    <a:pt x="0" y="2848455"/>
                  </a:lnTo>
                  <a:close/>
                </a:path>
              </a:pathLst>
            </a:custGeom>
            <a:solidFill>
              <a:srgbClr val="F2F2F2"/>
            </a:solidFill>
          </p:spPr>
        </p:sp>
        <p:sp>
          <p:nvSpPr>
            <p:cNvPr name="TextBox 26" id="26"/>
            <p:cNvSpPr txBox="true"/>
            <p:nvPr/>
          </p:nvSpPr>
          <p:spPr>
            <a:xfrm>
              <a:off x="0" y="-47625"/>
              <a:ext cx="1220089" cy="2896080"/>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10292147" y="1635671"/>
            <a:ext cx="7015658" cy="7015658"/>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F2F2"/>
            </a:solidFill>
            <a:ln cap="sq">
              <a:noFill/>
              <a:prstDash val="solid"/>
              <a:miter/>
            </a:ln>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30" id="30"/>
          <p:cNvGrpSpPr/>
          <p:nvPr/>
        </p:nvGrpSpPr>
        <p:grpSpPr>
          <a:xfrm rot="0">
            <a:off x="10262527" y="1611432"/>
            <a:ext cx="7045278" cy="7045250"/>
            <a:chOff x="0" y="0"/>
            <a:chExt cx="6350000" cy="6349975"/>
          </a:xfrm>
        </p:grpSpPr>
        <p:sp>
          <p:nvSpPr>
            <p:cNvPr name="Freeform 31" id="31"/>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0" t="0" r="0" b="0"/>
              </a:stretch>
            </a:blipFill>
          </p:spPr>
        </p:sp>
      </p:grpSp>
      <p:sp>
        <p:nvSpPr>
          <p:cNvPr name="Freeform 32" id="32"/>
          <p:cNvSpPr/>
          <p:nvPr/>
        </p:nvSpPr>
        <p:spPr>
          <a:xfrm flipH="false" flipV="false" rot="-5400000">
            <a:off x="11952046" y="3265440"/>
            <a:ext cx="7715094" cy="3707614"/>
          </a:xfrm>
          <a:custGeom>
            <a:avLst/>
            <a:gdLst/>
            <a:ahLst/>
            <a:cxnLst/>
            <a:rect r="r" b="b" t="t" l="l"/>
            <a:pathLst>
              <a:path h="3707614" w="7715094">
                <a:moveTo>
                  <a:pt x="0" y="0"/>
                </a:moveTo>
                <a:lnTo>
                  <a:pt x="7715094" y="0"/>
                </a:lnTo>
                <a:lnTo>
                  <a:pt x="7715094" y="3707614"/>
                </a:lnTo>
                <a:lnTo>
                  <a:pt x="0" y="3707614"/>
                </a:lnTo>
                <a:lnTo>
                  <a:pt x="0" y="0"/>
                </a:lnTo>
                <a:close/>
              </a:path>
            </a:pathLst>
          </a:custGeom>
          <a:blipFill>
            <a:blip r:embed="rId4">
              <a:extLst>
                <a:ext uri="{96DAC541-7B7A-43D3-8B79-37D633B846F1}">
                  <asvg:svgBlip xmlns:asvg="http://schemas.microsoft.com/office/drawing/2016/SVG/main" r:embed="rId5"/>
                </a:ext>
              </a:extLst>
            </a:blip>
            <a:stretch>
              <a:fillRect l="0" t="-5935" r="0" b="0"/>
            </a:stretch>
          </a:blipFill>
        </p:spPr>
      </p:sp>
      <p:sp>
        <p:nvSpPr>
          <p:cNvPr name="TextBox 33" id="33"/>
          <p:cNvSpPr txBox="true"/>
          <p:nvPr/>
        </p:nvSpPr>
        <p:spPr>
          <a:xfrm rot="0">
            <a:off x="1646248" y="2023343"/>
            <a:ext cx="4967583" cy="775145"/>
          </a:xfrm>
          <a:prstGeom prst="rect">
            <a:avLst/>
          </a:prstGeom>
        </p:spPr>
        <p:txBody>
          <a:bodyPr anchor="t" rtlCol="false" tIns="0" lIns="0" bIns="0" rIns="0">
            <a:spAutoFit/>
          </a:bodyPr>
          <a:lstStyle/>
          <a:p>
            <a:pPr algn="l" marL="0" indent="0" lvl="0">
              <a:lnSpc>
                <a:spcPts val="6042"/>
              </a:lnSpc>
              <a:spcBef>
                <a:spcPct val="0"/>
              </a:spcBef>
            </a:pPr>
            <a:r>
              <a:rPr lang="en-US" b="true" sz="5035" spc="181">
                <a:solidFill>
                  <a:srgbClr val="F2F2F2"/>
                </a:solidFill>
                <a:latin typeface="Montserrat Classic Bold"/>
                <a:ea typeface="Montserrat Classic Bold"/>
                <a:cs typeface="Montserrat Classic Bold"/>
                <a:sym typeface="Montserrat Classic Bold"/>
              </a:rPr>
              <a:t>Tabla de</a:t>
            </a:r>
          </a:p>
        </p:txBody>
      </p:sp>
      <p:sp>
        <p:nvSpPr>
          <p:cNvPr name="TextBox 34" id="34"/>
          <p:cNvSpPr txBox="true"/>
          <p:nvPr/>
        </p:nvSpPr>
        <p:spPr>
          <a:xfrm rot="0">
            <a:off x="2310733" y="4355727"/>
            <a:ext cx="3230019" cy="567267"/>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¿Que es OS?</a:t>
            </a:r>
          </a:p>
        </p:txBody>
      </p:sp>
      <p:sp>
        <p:nvSpPr>
          <p:cNvPr name="TextBox 35" id="35"/>
          <p:cNvSpPr txBox="true"/>
          <p:nvPr/>
        </p:nvSpPr>
        <p:spPr>
          <a:xfrm rot="0">
            <a:off x="2310733" y="5217390"/>
            <a:ext cx="3113517" cy="567267"/>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¿Por qué?</a:t>
            </a:r>
          </a:p>
        </p:txBody>
      </p:sp>
      <p:sp>
        <p:nvSpPr>
          <p:cNvPr name="TextBox 36" id="36"/>
          <p:cNvSpPr txBox="true"/>
          <p:nvPr/>
        </p:nvSpPr>
        <p:spPr>
          <a:xfrm rot="0">
            <a:off x="2310733" y="6079932"/>
            <a:ext cx="3113517" cy="567267"/>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¿Como?</a:t>
            </a:r>
          </a:p>
        </p:txBody>
      </p:sp>
      <p:sp>
        <p:nvSpPr>
          <p:cNvPr name="TextBox 37" id="37"/>
          <p:cNvSpPr txBox="true"/>
          <p:nvPr/>
        </p:nvSpPr>
        <p:spPr>
          <a:xfrm rot="0">
            <a:off x="2310733" y="6988778"/>
            <a:ext cx="3230019" cy="472900"/>
          </a:xfrm>
          <a:prstGeom prst="rect">
            <a:avLst/>
          </a:prstGeom>
        </p:spPr>
        <p:txBody>
          <a:bodyPr anchor="t" rtlCol="false" tIns="0" lIns="0" bIns="0" rIns="0">
            <a:spAutoFit/>
          </a:bodyPr>
          <a:lstStyle/>
          <a:p>
            <a:pPr algn="l" marL="0" indent="0" lvl="0">
              <a:lnSpc>
                <a:spcPts val="3859"/>
              </a:lnSpc>
            </a:pPr>
            <a:r>
              <a:rPr lang="en-US" sz="2756" spc="82">
                <a:solidFill>
                  <a:srgbClr val="F2F2F2"/>
                </a:solidFill>
                <a:latin typeface="Montserrat"/>
                <a:ea typeface="Montserrat"/>
                <a:cs typeface="Montserrat"/>
                <a:sym typeface="Montserrat"/>
              </a:rPr>
              <a:t>Market</a:t>
            </a:r>
          </a:p>
        </p:txBody>
      </p:sp>
      <p:sp>
        <p:nvSpPr>
          <p:cNvPr name="TextBox 38" id="38"/>
          <p:cNvSpPr txBox="true"/>
          <p:nvPr/>
        </p:nvSpPr>
        <p:spPr>
          <a:xfrm rot="0">
            <a:off x="6605287" y="4355727"/>
            <a:ext cx="3257190" cy="567267"/>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0 to hero</a:t>
            </a:r>
          </a:p>
        </p:txBody>
      </p:sp>
      <p:sp>
        <p:nvSpPr>
          <p:cNvPr name="TextBox 39" id="39"/>
          <p:cNvSpPr txBox="true"/>
          <p:nvPr/>
        </p:nvSpPr>
        <p:spPr>
          <a:xfrm rot="0">
            <a:off x="6605287" y="5217390"/>
            <a:ext cx="3257190" cy="567267"/>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Community</a:t>
            </a:r>
          </a:p>
        </p:txBody>
      </p:sp>
      <p:sp>
        <p:nvSpPr>
          <p:cNvPr name="TextBox 40" id="40"/>
          <p:cNvSpPr txBox="true"/>
          <p:nvPr/>
        </p:nvSpPr>
        <p:spPr>
          <a:xfrm rot="0">
            <a:off x="6605287" y="6082598"/>
            <a:ext cx="3257190" cy="567267"/>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FOSS</a:t>
            </a:r>
          </a:p>
        </p:txBody>
      </p:sp>
      <p:sp>
        <p:nvSpPr>
          <p:cNvPr name="TextBox 41" id="41"/>
          <p:cNvSpPr txBox="true"/>
          <p:nvPr/>
        </p:nvSpPr>
        <p:spPr>
          <a:xfrm rot="0">
            <a:off x="1646248" y="2772050"/>
            <a:ext cx="5444548" cy="1033974"/>
          </a:xfrm>
          <a:prstGeom prst="rect">
            <a:avLst/>
          </a:prstGeom>
        </p:spPr>
        <p:txBody>
          <a:bodyPr anchor="t" rtlCol="false" tIns="0" lIns="0" bIns="0" rIns="0">
            <a:spAutoFit/>
          </a:bodyPr>
          <a:lstStyle/>
          <a:p>
            <a:pPr algn="l" marL="0" indent="0" lvl="0">
              <a:lnSpc>
                <a:spcPts val="8151"/>
              </a:lnSpc>
              <a:spcBef>
                <a:spcPct val="0"/>
              </a:spcBef>
            </a:pPr>
            <a:r>
              <a:rPr lang="en-US" b="true" sz="6792" spc="224">
                <a:solidFill>
                  <a:srgbClr val="2CBF89"/>
                </a:solidFill>
                <a:latin typeface="Montserrat Classic Bold"/>
                <a:ea typeface="Montserrat Classic Bold"/>
                <a:cs typeface="Montserrat Classic Bold"/>
                <a:sym typeface="Montserrat Classic Bold"/>
              </a:rPr>
              <a:t>Contenidos</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8142053" y="-899719"/>
            <a:ext cx="14626818" cy="8111235"/>
          </a:xfrm>
          <a:custGeom>
            <a:avLst/>
            <a:gdLst/>
            <a:ahLst/>
            <a:cxnLst/>
            <a:rect r="r" b="b" t="t" l="l"/>
            <a:pathLst>
              <a:path h="8111235" w="14626818">
                <a:moveTo>
                  <a:pt x="0" y="0"/>
                </a:moveTo>
                <a:lnTo>
                  <a:pt x="14626818" y="0"/>
                </a:lnTo>
                <a:lnTo>
                  <a:pt x="14626818" y="8111236"/>
                </a:lnTo>
                <a:lnTo>
                  <a:pt x="0" y="811123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3" id="3"/>
          <p:cNvGrpSpPr/>
          <p:nvPr/>
        </p:nvGrpSpPr>
        <p:grpSpPr>
          <a:xfrm rot="0">
            <a:off x="2061050" y="1500200"/>
            <a:ext cx="3549490" cy="1053132"/>
            <a:chOff x="0" y="0"/>
            <a:chExt cx="4732653" cy="1404175"/>
          </a:xfrm>
        </p:grpSpPr>
        <p:sp>
          <p:nvSpPr>
            <p:cNvPr name="Freeform 4" id="4"/>
            <p:cNvSpPr/>
            <p:nvPr/>
          </p:nvSpPr>
          <p:spPr>
            <a:xfrm flipH="false" flipV="false" rot="0">
              <a:off x="0" y="0"/>
              <a:ext cx="1626924" cy="1404175"/>
            </a:xfrm>
            <a:custGeom>
              <a:avLst/>
              <a:gdLst/>
              <a:ahLst/>
              <a:cxnLst/>
              <a:rect r="r" b="b" t="t" l="l"/>
              <a:pathLst>
                <a:path h="1404175" w="1626924">
                  <a:moveTo>
                    <a:pt x="0" y="0"/>
                  </a:moveTo>
                  <a:lnTo>
                    <a:pt x="1626924" y="0"/>
                  </a:lnTo>
                  <a:lnTo>
                    <a:pt x="1626924" y="1404175"/>
                  </a:lnTo>
                  <a:lnTo>
                    <a:pt x="0" y="1404175"/>
                  </a:lnTo>
                  <a:lnTo>
                    <a:pt x="0" y="0"/>
                  </a:lnTo>
                  <a:close/>
                </a:path>
              </a:pathLst>
            </a:custGeom>
            <a:blipFill>
              <a:blip r:embed="rId4"/>
              <a:stretch>
                <a:fillRect l="-5213" t="-9968" r="-4798" b="-42988"/>
              </a:stretch>
            </a:blipFill>
          </p:spPr>
        </p:sp>
        <p:sp>
          <p:nvSpPr>
            <p:cNvPr name="TextBox 5" id="5"/>
            <p:cNvSpPr txBox="true"/>
            <p:nvPr/>
          </p:nvSpPr>
          <p:spPr>
            <a:xfrm rot="0">
              <a:off x="2058708" y="425185"/>
              <a:ext cx="2673945" cy="563330"/>
            </a:xfrm>
            <a:prstGeom prst="rect">
              <a:avLst/>
            </a:prstGeom>
          </p:spPr>
          <p:txBody>
            <a:bodyPr anchor="t" rtlCol="false" tIns="0" lIns="0" bIns="0" rIns="0">
              <a:spAutoFit/>
            </a:bodyPr>
            <a:lstStyle/>
            <a:p>
              <a:pPr algn="l">
                <a:lnSpc>
                  <a:spcPts val="3276"/>
                </a:lnSpc>
              </a:pPr>
              <a:r>
                <a:rPr lang="en-US" sz="2824" spc="110">
                  <a:solidFill>
                    <a:srgbClr val="FFFFFF"/>
                  </a:solidFill>
                  <a:latin typeface="Montserrat Classic"/>
                  <a:ea typeface="Montserrat Classic"/>
                  <a:cs typeface="Montserrat Classic"/>
                  <a:sym typeface="Montserrat Classic"/>
                </a:rPr>
                <a:t>FOSS &amp; OS</a:t>
              </a:r>
            </a:p>
          </p:txBody>
        </p:sp>
      </p:grpSp>
      <p:grpSp>
        <p:nvGrpSpPr>
          <p:cNvPr name="Group 6" id="6"/>
          <p:cNvGrpSpPr/>
          <p:nvPr/>
        </p:nvGrpSpPr>
        <p:grpSpPr>
          <a:xfrm rot="0">
            <a:off x="15244675" y="7639374"/>
            <a:ext cx="2650351" cy="2501559"/>
            <a:chOff x="0" y="0"/>
            <a:chExt cx="698035" cy="658847"/>
          </a:xfrm>
        </p:grpSpPr>
        <p:sp>
          <p:nvSpPr>
            <p:cNvPr name="Freeform 7" id="7"/>
            <p:cNvSpPr/>
            <p:nvPr/>
          </p:nvSpPr>
          <p:spPr>
            <a:xfrm flipH="false" flipV="false" rot="0">
              <a:off x="0" y="0"/>
              <a:ext cx="698035" cy="658847"/>
            </a:xfrm>
            <a:custGeom>
              <a:avLst/>
              <a:gdLst/>
              <a:ahLst/>
              <a:cxnLst/>
              <a:rect r="r" b="b" t="t" l="l"/>
              <a:pathLst>
                <a:path h="658847" w="698035">
                  <a:moveTo>
                    <a:pt x="148976" y="0"/>
                  </a:moveTo>
                  <a:lnTo>
                    <a:pt x="549059" y="0"/>
                  </a:lnTo>
                  <a:cubicBezTo>
                    <a:pt x="631336" y="0"/>
                    <a:pt x="698035" y="66699"/>
                    <a:pt x="698035" y="148976"/>
                  </a:cubicBezTo>
                  <a:lnTo>
                    <a:pt x="698035" y="509871"/>
                  </a:lnTo>
                  <a:cubicBezTo>
                    <a:pt x="698035" y="549382"/>
                    <a:pt x="682339" y="587274"/>
                    <a:pt x="654401" y="615213"/>
                  </a:cubicBezTo>
                  <a:cubicBezTo>
                    <a:pt x="626463" y="643151"/>
                    <a:pt x="588570" y="658847"/>
                    <a:pt x="549059" y="658847"/>
                  </a:cubicBezTo>
                  <a:lnTo>
                    <a:pt x="148976" y="658847"/>
                  </a:lnTo>
                  <a:cubicBezTo>
                    <a:pt x="66699" y="658847"/>
                    <a:pt x="0" y="592148"/>
                    <a:pt x="0" y="509871"/>
                  </a:cubicBezTo>
                  <a:lnTo>
                    <a:pt x="0" y="148976"/>
                  </a:lnTo>
                  <a:cubicBezTo>
                    <a:pt x="0" y="66699"/>
                    <a:pt x="66699" y="0"/>
                    <a:pt x="148976" y="0"/>
                  </a:cubicBezTo>
                  <a:close/>
                </a:path>
              </a:pathLst>
            </a:custGeom>
            <a:solidFill>
              <a:srgbClr val="FFFFFF"/>
            </a:solidFill>
          </p:spPr>
        </p:sp>
        <p:sp>
          <p:nvSpPr>
            <p:cNvPr name="TextBox 8" id="8"/>
            <p:cNvSpPr txBox="true"/>
            <p:nvPr/>
          </p:nvSpPr>
          <p:spPr>
            <a:xfrm>
              <a:off x="0" y="-47625"/>
              <a:ext cx="698035" cy="706472"/>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5455462" y="7775765"/>
            <a:ext cx="2228777" cy="2228777"/>
            <a:chOff x="0" y="0"/>
            <a:chExt cx="2971702" cy="2971702"/>
          </a:xfrm>
        </p:grpSpPr>
        <p:sp>
          <p:nvSpPr>
            <p:cNvPr name="Freeform 10" id="10"/>
            <p:cNvSpPr/>
            <p:nvPr/>
          </p:nvSpPr>
          <p:spPr>
            <a:xfrm flipH="false" flipV="false" rot="0">
              <a:off x="0" y="0"/>
              <a:ext cx="2971702" cy="2971702"/>
            </a:xfrm>
            <a:custGeom>
              <a:avLst/>
              <a:gdLst/>
              <a:ahLst/>
              <a:cxnLst/>
              <a:rect r="r" b="b" t="t" l="l"/>
              <a:pathLst>
                <a:path h="2971702" w="2971702">
                  <a:moveTo>
                    <a:pt x="0" y="0"/>
                  </a:moveTo>
                  <a:lnTo>
                    <a:pt x="2971702" y="0"/>
                  </a:lnTo>
                  <a:lnTo>
                    <a:pt x="2971702" y="2971702"/>
                  </a:lnTo>
                  <a:lnTo>
                    <a:pt x="0" y="297170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grpSp>
        <p:nvGrpSpPr>
          <p:cNvPr name="Group 11" id="11"/>
          <p:cNvGrpSpPr>
            <a:grpSpLocks noChangeAspect="true"/>
          </p:cNvGrpSpPr>
          <p:nvPr/>
        </p:nvGrpSpPr>
        <p:grpSpPr>
          <a:xfrm rot="0">
            <a:off x="2061050" y="5379083"/>
            <a:ext cx="3511070" cy="3511070"/>
            <a:chOff x="0" y="0"/>
            <a:chExt cx="6350000" cy="6350000"/>
          </a:xfrm>
        </p:grpSpPr>
        <p:sp>
          <p:nvSpPr>
            <p:cNvPr name="Freeform 12" id="12"/>
            <p:cNvSpPr/>
            <p:nvPr/>
          </p:nvSpPr>
          <p:spPr>
            <a:xfrm flipH="false" flipV="false" rot="0">
              <a:off x="655320" y="655320"/>
              <a:ext cx="5039360" cy="5039360"/>
            </a:xfrm>
            <a:custGeom>
              <a:avLst/>
              <a:gdLst/>
              <a:ahLst/>
              <a:cxnLst/>
              <a:rect r="r" b="b" t="t" l="l"/>
              <a:pathLst>
                <a:path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7"/>
              <a:stretch>
                <a:fillRect l="0" t="0" r="0" b="0"/>
              </a:stretch>
            </a:blipFill>
          </p:spPr>
        </p:sp>
        <p:sp>
          <p:nvSpPr>
            <p:cNvPr name="Freeform 13" id="13"/>
            <p:cNvSpPr/>
            <p:nvPr/>
          </p:nvSpPr>
          <p:spPr>
            <a:xfrm flipH="false" flipV="false" rot="0">
              <a:off x="0" y="0"/>
              <a:ext cx="6350000" cy="6350000"/>
            </a:xfrm>
            <a:custGeom>
              <a:avLst/>
              <a:gdLst/>
              <a:ahLst/>
              <a:cxnLst/>
              <a:rect r="r" b="b" t="t" l="l"/>
              <a:pathLst>
                <a:path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F2F2F2"/>
            </a:solidFill>
          </p:spPr>
        </p:sp>
      </p:grpSp>
      <p:grpSp>
        <p:nvGrpSpPr>
          <p:cNvPr name="Group 14" id="14"/>
          <p:cNvGrpSpPr/>
          <p:nvPr/>
        </p:nvGrpSpPr>
        <p:grpSpPr>
          <a:xfrm rot="0">
            <a:off x="5768864" y="7591818"/>
            <a:ext cx="1114388" cy="111438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8"/>
              <a:stretch>
                <a:fillRect l="0" t="0" r="0" b="0"/>
              </a:stretch>
            </a:blipFill>
          </p:spPr>
        </p:sp>
      </p:grpSp>
      <p:grpSp>
        <p:nvGrpSpPr>
          <p:cNvPr name="Group 16" id="16"/>
          <p:cNvGrpSpPr/>
          <p:nvPr/>
        </p:nvGrpSpPr>
        <p:grpSpPr>
          <a:xfrm rot="0">
            <a:off x="7083278" y="7591818"/>
            <a:ext cx="1114388" cy="1114388"/>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9"/>
              <a:stretch>
                <a:fillRect l="0" t="0" r="0" b="0"/>
              </a:stretch>
            </a:blipFill>
          </p:spPr>
        </p:sp>
      </p:grpSp>
      <p:grpSp>
        <p:nvGrpSpPr>
          <p:cNvPr name="Group 18" id="18"/>
          <p:cNvGrpSpPr/>
          <p:nvPr/>
        </p:nvGrpSpPr>
        <p:grpSpPr>
          <a:xfrm rot="0">
            <a:off x="8397691" y="7591818"/>
            <a:ext cx="1114388" cy="1114388"/>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0"/>
              <a:stretch>
                <a:fillRect l="0" t="0" r="0" b="0"/>
              </a:stretch>
            </a:blipFill>
          </p:spPr>
        </p:sp>
      </p:grpSp>
      <p:grpSp>
        <p:nvGrpSpPr>
          <p:cNvPr name="Group 20" id="20"/>
          <p:cNvGrpSpPr/>
          <p:nvPr/>
        </p:nvGrpSpPr>
        <p:grpSpPr>
          <a:xfrm rot="0">
            <a:off x="9712104" y="7639374"/>
            <a:ext cx="1114388" cy="1114388"/>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1"/>
              <a:stretch>
                <a:fillRect l="-693" t="0" r="-693" b="0"/>
              </a:stretch>
            </a:blipFill>
          </p:spPr>
        </p:sp>
      </p:grpSp>
      <p:sp>
        <p:nvSpPr>
          <p:cNvPr name="TextBox 22" id="22"/>
          <p:cNvSpPr txBox="true"/>
          <p:nvPr/>
        </p:nvSpPr>
        <p:spPr>
          <a:xfrm rot="0">
            <a:off x="5768864" y="5340983"/>
            <a:ext cx="6130614" cy="552450"/>
          </a:xfrm>
          <a:prstGeom prst="rect">
            <a:avLst/>
          </a:prstGeom>
        </p:spPr>
        <p:txBody>
          <a:bodyPr anchor="t" rtlCol="false" tIns="0" lIns="0" bIns="0" rIns="0">
            <a:spAutoFit/>
          </a:bodyPr>
          <a:lstStyle/>
          <a:p>
            <a:pPr algn="l" marL="0" indent="0" lvl="0">
              <a:lnSpc>
                <a:spcPts val="4320"/>
              </a:lnSpc>
              <a:spcBef>
                <a:spcPct val="0"/>
              </a:spcBef>
            </a:pPr>
            <a:r>
              <a:rPr lang="en-US" b="true" sz="3600" spc="129">
                <a:solidFill>
                  <a:srgbClr val="F2F2F2"/>
                </a:solidFill>
                <a:latin typeface="Montserrat Classic Bold"/>
                <a:ea typeface="Montserrat Classic Bold"/>
                <a:cs typeface="Montserrat Classic Bold"/>
                <a:sym typeface="Montserrat Classic Bold"/>
              </a:rPr>
              <a:t>Andrés M Prieto Álvarez</a:t>
            </a:r>
          </a:p>
        </p:txBody>
      </p:sp>
      <p:sp>
        <p:nvSpPr>
          <p:cNvPr name="TextBox 23" id="23"/>
          <p:cNvSpPr txBox="true"/>
          <p:nvPr/>
        </p:nvSpPr>
        <p:spPr>
          <a:xfrm rot="0">
            <a:off x="5768864" y="6361988"/>
            <a:ext cx="4829621" cy="352425"/>
          </a:xfrm>
          <a:prstGeom prst="rect">
            <a:avLst/>
          </a:prstGeom>
        </p:spPr>
        <p:txBody>
          <a:bodyPr anchor="t" rtlCol="false" tIns="0" lIns="0" bIns="0" rIns="0">
            <a:spAutoFit/>
          </a:bodyPr>
          <a:lstStyle/>
          <a:p>
            <a:pPr algn="l" marL="0" indent="0" lvl="0">
              <a:lnSpc>
                <a:spcPts val="2879"/>
              </a:lnSpc>
              <a:spcBef>
                <a:spcPct val="0"/>
              </a:spcBef>
            </a:pPr>
            <a:r>
              <a:rPr lang="en-US" sz="2400" i="true" spc="86">
                <a:solidFill>
                  <a:srgbClr val="F2F2F2"/>
                </a:solidFill>
                <a:latin typeface="Montserrat Italics"/>
                <a:ea typeface="Montserrat Italics"/>
                <a:cs typeface="Montserrat Italics"/>
                <a:sym typeface="Montserrat Italics"/>
              </a:rPr>
              <a:t>Eng. Systems and computing</a:t>
            </a:r>
          </a:p>
        </p:txBody>
      </p:sp>
      <p:sp>
        <p:nvSpPr>
          <p:cNvPr name="TextBox 24" id="24"/>
          <p:cNvSpPr txBox="true"/>
          <p:nvPr/>
        </p:nvSpPr>
        <p:spPr>
          <a:xfrm rot="0">
            <a:off x="5768864" y="6782193"/>
            <a:ext cx="5773341" cy="352425"/>
          </a:xfrm>
          <a:prstGeom prst="rect">
            <a:avLst/>
          </a:prstGeom>
        </p:spPr>
        <p:txBody>
          <a:bodyPr anchor="t" rtlCol="false" tIns="0" lIns="0" bIns="0" rIns="0">
            <a:spAutoFit/>
          </a:bodyPr>
          <a:lstStyle/>
          <a:p>
            <a:pPr algn="l" marL="0" indent="0" lvl="0">
              <a:lnSpc>
                <a:spcPts val="2879"/>
              </a:lnSpc>
              <a:spcBef>
                <a:spcPct val="0"/>
              </a:spcBef>
            </a:pPr>
            <a:r>
              <a:rPr lang="en-US" sz="2400" i="true" spc="86">
                <a:solidFill>
                  <a:srgbClr val="F2F2F2"/>
                </a:solidFill>
                <a:latin typeface="Montserrat Italics"/>
                <a:ea typeface="Montserrat Italics"/>
                <a:cs typeface="Montserrat Italics"/>
                <a:sym typeface="Montserrat Italics"/>
              </a:rPr>
              <a:t>Std MEng. Systems and computing</a:t>
            </a:r>
          </a:p>
        </p:txBody>
      </p:sp>
      <p:sp>
        <p:nvSpPr>
          <p:cNvPr name="TextBox 25" id="25"/>
          <p:cNvSpPr txBox="true"/>
          <p:nvPr/>
        </p:nvSpPr>
        <p:spPr>
          <a:xfrm rot="0">
            <a:off x="2061050" y="2715257"/>
            <a:ext cx="7415628" cy="1257047"/>
          </a:xfrm>
          <a:prstGeom prst="rect">
            <a:avLst/>
          </a:prstGeom>
        </p:spPr>
        <p:txBody>
          <a:bodyPr anchor="t" rtlCol="false" tIns="0" lIns="0" bIns="0" rIns="0">
            <a:spAutoFit/>
          </a:bodyPr>
          <a:lstStyle/>
          <a:p>
            <a:pPr algn="l" marL="0" indent="0" lvl="0">
              <a:lnSpc>
                <a:spcPts val="9873"/>
              </a:lnSpc>
              <a:spcBef>
                <a:spcPct val="0"/>
              </a:spcBef>
            </a:pPr>
            <a:r>
              <a:rPr lang="en-US" b="true" sz="8227" spc="296" strike="noStrike" u="none">
                <a:solidFill>
                  <a:srgbClr val="F2F2F2"/>
                </a:solidFill>
                <a:latin typeface="Montserrat Classic Bold"/>
                <a:ea typeface="Montserrat Classic Bold"/>
                <a:cs typeface="Montserrat Classic Bold"/>
                <a:sym typeface="Montserrat Classic Bold"/>
              </a:rPr>
              <a:t>Thank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30D99B"/>
        </a:solidFill>
      </p:bgPr>
    </p:bg>
    <p:spTree>
      <p:nvGrpSpPr>
        <p:cNvPr id="1" name=""/>
        <p:cNvGrpSpPr/>
        <p:nvPr/>
      </p:nvGrpSpPr>
      <p:grpSpPr>
        <a:xfrm>
          <a:off x="0" y="0"/>
          <a:ext cx="0" cy="0"/>
          <a:chOff x="0" y="0"/>
          <a:chExt cx="0" cy="0"/>
        </a:xfrm>
      </p:grpSpPr>
      <p:grpSp>
        <p:nvGrpSpPr>
          <p:cNvPr name="Group 2" id="2"/>
          <p:cNvGrpSpPr/>
          <p:nvPr/>
        </p:nvGrpSpPr>
        <p:grpSpPr>
          <a:xfrm rot="-1839025">
            <a:off x="1516786" y="-460094"/>
            <a:ext cx="278907" cy="14793052"/>
            <a:chOff x="0" y="0"/>
            <a:chExt cx="73457" cy="3896112"/>
          </a:xfrm>
        </p:grpSpPr>
        <p:sp>
          <p:nvSpPr>
            <p:cNvPr name="Freeform 3" id="3"/>
            <p:cNvSpPr/>
            <p:nvPr/>
          </p:nvSpPr>
          <p:spPr>
            <a:xfrm flipH="false" flipV="false" rot="0">
              <a:off x="0" y="0"/>
              <a:ext cx="73457" cy="3896113"/>
            </a:xfrm>
            <a:custGeom>
              <a:avLst/>
              <a:gdLst/>
              <a:ahLst/>
              <a:cxnLst/>
              <a:rect r="r" b="b" t="t" l="l"/>
              <a:pathLst>
                <a:path h="3896113" w="73457">
                  <a:moveTo>
                    <a:pt x="0" y="0"/>
                  </a:moveTo>
                  <a:lnTo>
                    <a:pt x="73457" y="0"/>
                  </a:lnTo>
                  <a:lnTo>
                    <a:pt x="73457" y="3896113"/>
                  </a:lnTo>
                  <a:lnTo>
                    <a:pt x="0" y="3896113"/>
                  </a:lnTo>
                  <a:close/>
                </a:path>
              </a:pathLst>
            </a:custGeom>
            <a:solidFill>
              <a:srgbClr val="0D0D0D"/>
            </a:solidFill>
            <a:ln cap="sq">
              <a:noFill/>
              <a:prstDash val="solid"/>
              <a:miter/>
            </a:ln>
          </p:spPr>
        </p:sp>
        <p:sp>
          <p:nvSpPr>
            <p:cNvPr name="TextBox 4" id="4"/>
            <p:cNvSpPr txBox="true"/>
            <p:nvPr/>
          </p:nvSpPr>
          <p:spPr>
            <a:xfrm>
              <a:off x="0" y="-47625"/>
              <a:ext cx="73457" cy="3943737"/>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5" id="5"/>
          <p:cNvGrpSpPr/>
          <p:nvPr/>
        </p:nvGrpSpPr>
        <p:grpSpPr>
          <a:xfrm rot="-1839025">
            <a:off x="-4049466" y="1232097"/>
            <a:ext cx="5850996" cy="14793052"/>
            <a:chOff x="0" y="0"/>
            <a:chExt cx="1541003" cy="3896112"/>
          </a:xfrm>
        </p:grpSpPr>
        <p:sp>
          <p:nvSpPr>
            <p:cNvPr name="Freeform 6" id="6"/>
            <p:cNvSpPr/>
            <p:nvPr/>
          </p:nvSpPr>
          <p:spPr>
            <a:xfrm flipH="false" flipV="false" rot="0">
              <a:off x="0" y="0"/>
              <a:ext cx="1541003" cy="3896113"/>
            </a:xfrm>
            <a:custGeom>
              <a:avLst/>
              <a:gdLst/>
              <a:ahLst/>
              <a:cxnLst/>
              <a:rect r="r" b="b" t="t" l="l"/>
              <a:pathLst>
                <a:path h="3896113" w="1541003">
                  <a:moveTo>
                    <a:pt x="0" y="0"/>
                  </a:moveTo>
                  <a:lnTo>
                    <a:pt x="1541003" y="0"/>
                  </a:lnTo>
                  <a:lnTo>
                    <a:pt x="1541003" y="3896113"/>
                  </a:lnTo>
                  <a:lnTo>
                    <a:pt x="0" y="3896113"/>
                  </a:lnTo>
                  <a:close/>
                </a:path>
              </a:pathLst>
            </a:custGeom>
            <a:solidFill>
              <a:srgbClr val="0D0D0D"/>
            </a:solidFill>
            <a:ln cap="sq">
              <a:noFill/>
              <a:prstDash val="solid"/>
              <a:miter/>
            </a:ln>
          </p:spPr>
        </p:sp>
        <p:sp>
          <p:nvSpPr>
            <p:cNvPr name="TextBox 7" id="7"/>
            <p:cNvSpPr txBox="true"/>
            <p:nvPr/>
          </p:nvSpPr>
          <p:spPr>
            <a:xfrm>
              <a:off x="0" y="-47625"/>
              <a:ext cx="1541003" cy="3943737"/>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8" id="8"/>
          <p:cNvGrpSpPr>
            <a:grpSpLocks noChangeAspect="true"/>
          </p:cNvGrpSpPr>
          <p:nvPr/>
        </p:nvGrpSpPr>
        <p:grpSpPr>
          <a:xfrm rot="0">
            <a:off x="-2065539" y="-59329"/>
            <a:ext cx="15224978" cy="10405658"/>
            <a:chOff x="0" y="0"/>
            <a:chExt cx="5508856" cy="3765081"/>
          </a:xfrm>
        </p:grpSpPr>
        <p:sp>
          <p:nvSpPr>
            <p:cNvPr name="Freeform 9" id="9"/>
            <p:cNvSpPr/>
            <p:nvPr/>
          </p:nvSpPr>
          <p:spPr>
            <a:xfrm flipH="false" flipV="false" rot="0">
              <a:off x="0" y="0"/>
              <a:ext cx="5508856" cy="3765081"/>
            </a:xfrm>
            <a:custGeom>
              <a:avLst/>
              <a:gdLst/>
              <a:ahLst/>
              <a:cxnLst/>
              <a:rect r="r" b="b" t="t" l="l"/>
              <a:pathLst>
                <a:path h="3765081" w="5508856">
                  <a:moveTo>
                    <a:pt x="0" y="0"/>
                  </a:moveTo>
                  <a:lnTo>
                    <a:pt x="3335085" y="0"/>
                  </a:lnTo>
                  <a:lnTo>
                    <a:pt x="5508856" y="3765081"/>
                  </a:lnTo>
                  <a:lnTo>
                    <a:pt x="2173770" y="3765081"/>
                  </a:lnTo>
                  <a:lnTo>
                    <a:pt x="0" y="0"/>
                  </a:lnTo>
                  <a:close/>
                </a:path>
              </a:pathLst>
            </a:custGeom>
            <a:solidFill>
              <a:srgbClr val="0D0D0D"/>
            </a:solidFill>
          </p:spPr>
        </p:sp>
        <p:sp>
          <p:nvSpPr>
            <p:cNvPr name="Freeform 10" id="10"/>
            <p:cNvSpPr/>
            <p:nvPr/>
          </p:nvSpPr>
          <p:spPr>
            <a:xfrm flipH="false" flipV="false" rot="0">
              <a:off x="0" y="0"/>
              <a:ext cx="5508856" cy="3765081"/>
            </a:xfrm>
            <a:custGeom>
              <a:avLst/>
              <a:gdLst/>
              <a:ahLst/>
              <a:cxnLst/>
              <a:rect r="r" b="b" t="t" l="l"/>
              <a:pathLst>
                <a:path h="3765081" w="5508856">
                  <a:moveTo>
                    <a:pt x="0" y="0"/>
                  </a:moveTo>
                  <a:lnTo>
                    <a:pt x="3335085" y="0"/>
                  </a:lnTo>
                  <a:lnTo>
                    <a:pt x="5508856" y="3765081"/>
                  </a:lnTo>
                  <a:lnTo>
                    <a:pt x="2173770" y="3765081"/>
                  </a:lnTo>
                  <a:lnTo>
                    <a:pt x="0" y="0"/>
                  </a:lnTo>
                  <a:close/>
                </a:path>
              </a:pathLst>
            </a:custGeom>
            <a:solidFill>
              <a:srgbClr val="0D0D0D"/>
            </a:solidFill>
            <a:ln w="12700">
              <a:solidFill>
                <a:srgbClr val="000000"/>
              </a:solidFill>
            </a:ln>
          </p:spPr>
        </p:sp>
      </p:grpSp>
      <p:grpSp>
        <p:nvGrpSpPr>
          <p:cNvPr name="Group 11" id="11"/>
          <p:cNvGrpSpPr>
            <a:grpSpLocks noChangeAspect="true"/>
          </p:cNvGrpSpPr>
          <p:nvPr/>
        </p:nvGrpSpPr>
        <p:grpSpPr>
          <a:xfrm rot="0">
            <a:off x="-2065539" y="0"/>
            <a:ext cx="15224978" cy="10405658"/>
            <a:chOff x="0" y="0"/>
            <a:chExt cx="5508856" cy="3765081"/>
          </a:xfrm>
        </p:grpSpPr>
        <p:sp>
          <p:nvSpPr>
            <p:cNvPr name="Freeform 12" id="12"/>
            <p:cNvSpPr/>
            <p:nvPr/>
          </p:nvSpPr>
          <p:spPr>
            <a:xfrm flipH="false" flipV="false" rot="0">
              <a:off x="0" y="0"/>
              <a:ext cx="5508856" cy="3765081"/>
            </a:xfrm>
            <a:custGeom>
              <a:avLst/>
              <a:gdLst/>
              <a:ahLst/>
              <a:cxnLst/>
              <a:rect r="r" b="b" t="t" l="l"/>
              <a:pathLst>
                <a:path h="3765081" w="5508856">
                  <a:moveTo>
                    <a:pt x="0" y="0"/>
                  </a:moveTo>
                  <a:lnTo>
                    <a:pt x="3335085" y="0"/>
                  </a:lnTo>
                  <a:lnTo>
                    <a:pt x="5508856" y="3765081"/>
                  </a:lnTo>
                  <a:lnTo>
                    <a:pt x="2173770" y="3765081"/>
                  </a:lnTo>
                  <a:lnTo>
                    <a:pt x="0" y="0"/>
                  </a:lnTo>
                  <a:close/>
                </a:path>
              </a:pathLst>
            </a:custGeom>
            <a:solidFill>
              <a:srgbClr val="2CBF89">
                <a:alpha val="52941"/>
              </a:srgbClr>
            </a:solidFill>
          </p:spPr>
        </p:sp>
        <p:sp>
          <p:nvSpPr>
            <p:cNvPr name="Freeform 13" id="13"/>
            <p:cNvSpPr/>
            <p:nvPr/>
          </p:nvSpPr>
          <p:spPr>
            <a:xfrm flipH="false" flipV="false" rot="0">
              <a:off x="0" y="0"/>
              <a:ext cx="5508856" cy="3765081"/>
            </a:xfrm>
            <a:custGeom>
              <a:avLst/>
              <a:gdLst/>
              <a:ahLst/>
              <a:cxnLst/>
              <a:rect r="r" b="b" t="t" l="l"/>
              <a:pathLst>
                <a:path h="3765081" w="5508856">
                  <a:moveTo>
                    <a:pt x="0" y="0"/>
                  </a:moveTo>
                  <a:lnTo>
                    <a:pt x="3335085" y="0"/>
                  </a:lnTo>
                  <a:lnTo>
                    <a:pt x="5508856" y="3765081"/>
                  </a:lnTo>
                  <a:lnTo>
                    <a:pt x="2173770" y="3765081"/>
                  </a:lnTo>
                  <a:lnTo>
                    <a:pt x="0" y="0"/>
                  </a:lnTo>
                  <a:close/>
                </a:path>
              </a:pathLst>
            </a:custGeom>
            <a:blipFill>
              <a:blip r:embed="rId2">
                <a:alphaModFix amt="53000"/>
              </a:blip>
              <a:stretch>
                <a:fillRect l="-23490" t="0" r="-23490" b="0"/>
              </a:stretch>
            </a:blipFill>
          </p:spPr>
        </p:sp>
      </p:grpSp>
      <p:grpSp>
        <p:nvGrpSpPr>
          <p:cNvPr name="Group 14" id="14"/>
          <p:cNvGrpSpPr/>
          <p:nvPr/>
        </p:nvGrpSpPr>
        <p:grpSpPr>
          <a:xfrm rot="-1839025">
            <a:off x="10382703" y="-2380630"/>
            <a:ext cx="278907" cy="14793052"/>
            <a:chOff x="0" y="0"/>
            <a:chExt cx="73457" cy="3896112"/>
          </a:xfrm>
        </p:grpSpPr>
        <p:sp>
          <p:nvSpPr>
            <p:cNvPr name="Freeform 15" id="15"/>
            <p:cNvSpPr/>
            <p:nvPr/>
          </p:nvSpPr>
          <p:spPr>
            <a:xfrm flipH="false" flipV="false" rot="0">
              <a:off x="0" y="0"/>
              <a:ext cx="73457" cy="3896113"/>
            </a:xfrm>
            <a:custGeom>
              <a:avLst/>
              <a:gdLst/>
              <a:ahLst/>
              <a:cxnLst/>
              <a:rect r="r" b="b" t="t" l="l"/>
              <a:pathLst>
                <a:path h="3896113" w="73457">
                  <a:moveTo>
                    <a:pt x="0" y="0"/>
                  </a:moveTo>
                  <a:lnTo>
                    <a:pt x="73457" y="0"/>
                  </a:lnTo>
                  <a:lnTo>
                    <a:pt x="73457" y="3896113"/>
                  </a:lnTo>
                  <a:lnTo>
                    <a:pt x="0" y="3896113"/>
                  </a:lnTo>
                  <a:close/>
                </a:path>
              </a:pathLst>
            </a:custGeom>
            <a:solidFill>
              <a:srgbClr val="0D0D0D"/>
            </a:solidFill>
            <a:ln cap="sq">
              <a:noFill/>
              <a:prstDash val="solid"/>
              <a:miter/>
            </a:ln>
          </p:spPr>
        </p:sp>
        <p:sp>
          <p:nvSpPr>
            <p:cNvPr name="TextBox 16" id="16"/>
            <p:cNvSpPr txBox="true"/>
            <p:nvPr/>
          </p:nvSpPr>
          <p:spPr>
            <a:xfrm>
              <a:off x="0" y="-47625"/>
              <a:ext cx="73457" cy="3943737"/>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7" id="17"/>
          <p:cNvGrpSpPr/>
          <p:nvPr/>
        </p:nvGrpSpPr>
        <p:grpSpPr>
          <a:xfrm rot="0">
            <a:off x="1028700" y="2286295"/>
            <a:ext cx="16230600" cy="6026123"/>
            <a:chOff x="0" y="0"/>
            <a:chExt cx="4274726" cy="1587127"/>
          </a:xfrm>
        </p:grpSpPr>
        <p:sp>
          <p:nvSpPr>
            <p:cNvPr name="Freeform 18" id="18"/>
            <p:cNvSpPr/>
            <p:nvPr/>
          </p:nvSpPr>
          <p:spPr>
            <a:xfrm flipH="false" flipV="false" rot="0">
              <a:off x="0" y="0"/>
              <a:ext cx="4274726" cy="1587127"/>
            </a:xfrm>
            <a:custGeom>
              <a:avLst/>
              <a:gdLst/>
              <a:ahLst/>
              <a:cxnLst/>
              <a:rect r="r" b="b" t="t" l="l"/>
              <a:pathLst>
                <a:path h="1587127" w="4274726">
                  <a:moveTo>
                    <a:pt x="0" y="0"/>
                  </a:moveTo>
                  <a:lnTo>
                    <a:pt x="4274726" y="0"/>
                  </a:lnTo>
                  <a:lnTo>
                    <a:pt x="4274726" y="1587127"/>
                  </a:lnTo>
                  <a:lnTo>
                    <a:pt x="0" y="1587127"/>
                  </a:lnTo>
                  <a:close/>
                </a:path>
              </a:pathLst>
            </a:custGeom>
            <a:solidFill>
              <a:srgbClr val="F2F2F2"/>
            </a:solidFill>
          </p:spPr>
        </p:sp>
        <p:sp>
          <p:nvSpPr>
            <p:cNvPr name="TextBox 19" id="19"/>
            <p:cNvSpPr txBox="true"/>
            <p:nvPr/>
          </p:nvSpPr>
          <p:spPr>
            <a:xfrm>
              <a:off x="0" y="-47625"/>
              <a:ext cx="4274726" cy="1634752"/>
            </a:xfrm>
            <a:prstGeom prst="rect">
              <a:avLst/>
            </a:prstGeom>
          </p:spPr>
          <p:txBody>
            <a:bodyPr anchor="ctr" rtlCol="false" tIns="50800" lIns="50800" bIns="50800" rIns="50800"/>
            <a:lstStyle/>
            <a:p>
              <a:pPr algn="ctr">
                <a:lnSpc>
                  <a:spcPts val="2659"/>
                </a:lnSpc>
              </a:pPr>
            </a:p>
          </p:txBody>
        </p:sp>
      </p:grpSp>
      <p:sp>
        <p:nvSpPr>
          <p:cNvPr name="AutoShape 20" id="20"/>
          <p:cNvSpPr/>
          <p:nvPr/>
        </p:nvSpPr>
        <p:spPr>
          <a:xfrm flipH="true" flipV="true">
            <a:off x="9162808" y="2858710"/>
            <a:ext cx="0" cy="5082155"/>
          </a:xfrm>
          <a:prstGeom prst="line">
            <a:avLst/>
          </a:prstGeom>
          <a:ln cap="flat" w="38100">
            <a:solidFill>
              <a:srgbClr val="30D99B"/>
            </a:solidFill>
            <a:prstDash val="solid"/>
            <a:headEnd type="none" len="sm" w="sm"/>
            <a:tailEnd type="none" len="sm" w="sm"/>
          </a:ln>
        </p:spPr>
      </p:sp>
      <p:sp>
        <p:nvSpPr>
          <p:cNvPr name="TextBox 21" id="21"/>
          <p:cNvSpPr txBox="true"/>
          <p:nvPr/>
        </p:nvSpPr>
        <p:spPr>
          <a:xfrm rot="0">
            <a:off x="1656239" y="3741394"/>
            <a:ext cx="6780052" cy="3887496"/>
          </a:xfrm>
          <a:prstGeom prst="rect">
            <a:avLst/>
          </a:prstGeom>
        </p:spPr>
        <p:txBody>
          <a:bodyPr anchor="t" rtlCol="false" tIns="0" lIns="0" bIns="0" rIns="0">
            <a:spAutoFit/>
          </a:bodyPr>
          <a:lstStyle/>
          <a:p>
            <a:pPr algn="l" marL="0" indent="0" lvl="0">
              <a:lnSpc>
                <a:spcPts val="3078"/>
              </a:lnSpc>
              <a:spcBef>
                <a:spcPct val="0"/>
              </a:spcBef>
            </a:pPr>
            <a:r>
              <a:rPr lang="en-US" sz="2198" spc="98">
                <a:solidFill>
                  <a:srgbClr val="0D0D0D"/>
                </a:solidFill>
                <a:latin typeface="Montserrat"/>
                <a:ea typeface="Montserrat"/>
                <a:cs typeface="Montserrat"/>
                <a:sym typeface="Montserrat"/>
              </a:rPr>
              <a:t>El open source (código abierto) es un modelo de desarrollo de software en el cual el código fuente del programa es accesible para cualquier persona. Esto significa que cualquier persona puede ver, modificar y distribuir el software de manera libre. El concepto de open source se basa en la colaboración comunitaria, donde desarrolladores de todo el mundo pueden contribuir para mejorar el software.</a:t>
            </a:r>
          </a:p>
        </p:txBody>
      </p:sp>
      <p:sp>
        <p:nvSpPr>
          <p:cNvPr name="TextBox 22" id="22"/>
          <p:cNvSpPr txBox="true"/>
          <p:nvPr/>
        </p:nvSpPr>
        <p:spPr>
          <a:xfrm rot="0">
            <a:off x="1656239" y="2858710"/>
            <a:ext cx="6780052" cy="669717"/>
          </a:xfrm>
          <a:prstGeom prst="rect">
            <a:avLst/>
          </a:prstGeom>
        </p:spPr>
        <p:txBody>
          <a:bodyPr anchor="t" rtlCol="false" tIns="0" lIns="0" bIns="0" rIns="0">
            <a:spAutoFit/>
          </a:bodyPr>
          <a:lstStyle/>
          <a:p>
            <a:pPr algn="l" marL="0" indent="0" lvl="0">
              <a:lnSpc>
                <a:spcPts val="5284"/>
              </a:lnSpc>
              <a:spcBef>
                <a:spcPct val="0"/>
              </a:spcBef>
            </a:pPr>
            <a:r>
              <a:rPr lang="en-US" b="true" sz="4403" spc="158">
                <a:solidFill>
                  <a:srgbClr val="0D0D0D"/>
                </a:solidFill>
                <a:latin typeface="Montserrat Classic Bold"/>
                <a:ea typeface="Montserrat Classic Bold"/>
                <a:cs typeface="Montserrat Classic Bold"/>
                <a:sym typeface="Montserrat Classic Bold"/>
              </a:rPr>
              <a:t>¿Qué es Open Source?</a:t>
            </a:r>
          </a:p>
        </p:txBody>
      </p:sp>
      <p:sp>
        <p:nvSpPr>
          <p:cNvPr name="TextBox 23" id="23"/>
          <p:cNvSpPr txBox="true"/>
          <p:nvPr/>
        </p:nvSpPr>
        <p:spPr>
          <a:xfrm rot="0">
            <a:off x="9886708" y="4070418"/>
            <a:ext cx="6545460" cy="3381044"/>
          </a:xfrm>
          <a:prstGeom prst="rect">
            <a:avLst/>
          </a:prstGeom>
        </p:spPr>
        <p:txBody>
          <a:bodyPr anchor="t" rtlCol="false" tIns="0" lIns="0" bIns="0" rIns="0">
            <a:spAutoFit/>
          </a:bodyPr>
          <a:lstStyle/>
          <a:p>
            <a:pPr algn="l">
              <a:lnSpc>
                <a:spcPts val="3358"/>
              </a:lnSpc>
            </a:pPr>
            <a:r>
              <a:rPr lang="en-US" sz="2398" spc="107">
                <a:solidFill>
                  <a:srgbClr val="0D0D0D"/>
                </a:solidFill>
                <a:latin typeface="Montserrat"/>
                <a:ea typeface="Montserrat"/>
                <a:cs typeface="Montserrat"/>
                <a:sym typeface="Montserrat"/>
              </a:rPr>
              <a:t>1- Acceso al Código Fuente</a:t>
            </a:r>
          </a:p>
          <a:p>
            <a:pPr algn="l">
              <a:lnSpc>
                <a:spcPts val="3358"/>
              </a:lnSpc>
            </a:pPr>
          </a:p>
          <a:p>
            <a:pPr algn="l">
              <a:lnSpc>
                <a:spcPts val="3358"/>
              </a:lnSpc>
            </a:pPr>
            <a:r>
              <a:rPr lang="en-US" sz="2398" spc="107">
                <a:solidFill>
                  <a:srgbClr val="0D0D0D"/>
                </a:solidFill>
                <a:latin typeface="Montserrat"/>
                <a:ea typeface="Montserrat"/>
                <a:cs typeface="Montserrat"/>
                <a:sym typeface="Montserrat"/>
              </a:rPr>
              <a:t>2- Libertad para Modificar y Redistribuir</a:t>
            </a:r>
          </a:p>
          <a:p>
            <a:pPr algn="l">
              <a:lnSpc>
                <a:spcPts val="3358"/>
              </a:lnSpc>
            </a:pPr>
          </a:p>
          <a:p>
            <a:pPr algn="l">
              <a:lnSpc>
                <a:spcPts val="3358"/>
              </a:lnSpc>
            </a:pPr>
            <a:r>
              <a:rPr lang="en-US" sz="2398" spc="107">
                <a:solidFill>
                  <a:srgbClr val="0D0D0D"/>
                </a:solidFill>
                <a:latin typeface="Montserrat"/>
                <a:ea typeface="Montserrat"/>
                <a:cs typeface="Montserrat"/>
                <a:sym typeface="Montserrat"/>
              </a:rPr>
              <a:t>3- Colaboración Comunitaria</a:t>
            </a:r>
          </a:p>
          <a:p>
            <a:pPr algn="l">
              <a:lnSpc>
                <a:spcPts val="3358"/>
              </a:lnSpc>
            </a:pPr>
          </a:p>
          <a:p>
            <a:pPr algn="l" marL="0" indent="0" lvl="0">
              <a:lnSpc>
                <a:spcPts val="3358"/>
              </a:lnSpc>
              <a:spcBef>
                <a:spcPct val="0"/>
              </a:spcBef>
            </a:pPr>
            <a:r>
              <a:rPr lang="en-US" sz="2398" spc="107">
                <a:solidFill>
                  <a:srgbClr val="0D0D0D"/>
                </a:solidFill>
                <a:latin typeface="Montserrat"/>
                <a:ea typeface="Montserrat"/>
                <a:cs typeface="Montserrat"/>
                <a:sym typeface="Montserrat"/>
              </a:rPr>
              <a:t>4- Licencias de Open Source</a:t>
            </a:r>
          </a:p>
        </p:txBody>
      </p:sp>
      <p:sp>
        <p:nvSpPr>
          <p:cNvPr name="TextBox 24" id="24"/>
          <p:cNvSpPr txBox="true"/>
          <p:nvPr/>
        </p:nvSpPr>
        <p:spPr>
          <a:xfrm rot="0">
            <a:off x="9886708" y="2934508"/>
            <a:ext cx="6545460" cy="669717"/>
          </a:xfrm>
          <a:prstGeom prst="rect">
            <a:avLst/>
          </a:prstGeom>
        </p:spPr>
        <p:txBody>
          <a:bodyPr anchor="t" rtlCol="false" tIns="0" lIns="0" bIns="0" rIns="0">
            <a:spAutoFit/>
          </a:bodyPr>
          <a:lstStyle/>
          <a:p>
            <a:pPr algn="l" marL="0" indent="0" lvl="0">
              <a:lnSpc>
                <a:spcPts val="5284"/>
              </a:lnSpc>
              <a:spcBef>
                <a:spcPct val="0"/>
              </a:spcBef>
            </a:pPr>
            <a:r>
              <a:rPr lang="en-US" b="true" sz="4403" spc="158">
                <a:solidFill>
                  <a:srgbClr val="0D0D0D"/>
                </a:solidFill>
                <a:latin typeface="Montserrat Classic Bold"/>
                <a:ea typeface="Montserrat Classic Bold"/>
                <a:cs typeface="Montserrat Classic Bold"/>
                <a:sym typeface="Montserrat Classic Bold"/>
              </a:rPr>
              <a:t>Caracteristicas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grpSp>
        <p:nvGrpSpPr>
          <p:cNvPr name="Group 2" id="2"/>
          <p:cNvGrpSpPr/>
          <p:nvPr/>
        </p:nvGrpSpPr>
        <p:grpSpPr>
          <a:xfrm rot="0">
            <a:off x="-2001494" y="8323039"/>
            <a:ext cx="4723978" cy="472397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8377C"/>
              </a:solidFill>
              <a:prstDash val="solid"/>
              <a:miter/>
            </a:ln>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549293" y="1076697"/>
            <a:ext cx="628242" cy="620246"/>
          </a:xfrm>
          <a:custGeom>
            <a:avLst/>
            <a:gdLst/>
            <a:ahLst/>
            <a:cxnLst/>
            <a:rect r="r" b="b" t="t" l="l"/>
            <a:pathLst>
              <a:path h="620246" w="628242">
                <a:moveTo>
                  <a:pt x="0" y="0"/>
                </a:moveTo>
                <a:lnTo>
                  <a:pt x="628242" y="0"/>
                </a:lnTo>
                <a:lnTo>
                  <a:pt x="628242" y="620246"/>
                </a:lnTo>
                <a:lnTo>
                  <a:pt x="0" y="62024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4287926" y="1038225"/>
            <a:ext cx="1714156" cy="658718"/>
          </a:xfrm>
          <a:prstGeom prst="rect">
            <a:avLst/>
          </a:prstGeom>
        </p:spPr>
        <p:txBody>
          <a:bodyPr anchor="t" rtlCol="false" tIns="0" lIns="0" bIns="0" rIns="0">
            <a:spAutoFit/>
          </a:bodyPr>
          <a:lstStyle/>
          <a:p>
            <a:pPr algn="l">
              <a:lnSpc>
                <a:spcPts val="2591"/>
              </a:lnSpc>
            </a:pPr>
            <a:r>
              <a:rPr lang="en-US" sz="2234" spc="87">
                <a:solidFill>
                  <a:srgbClr val="F2F2F2"/>
                </a:solidFill>
                <a:latin typeface="Montserrat Classic"/>
                <a:ea typeface="Montserrat Classic"/>
                <a:cs typeface="Montserrat Classic"/>
                <a:sym typeface="Montserrat Classic"/>
              </a:rPr>
              <a:t>Borcelle Company</a:t>
            </a:r>
          </a:p>
        </p:txBody>
      </p:sp>
      <p:grpSp>
        <p:nvGrpSpPr>
          <p:cNvPr name="Group 7" id="7"/>
          <p:cNvGrpSpPr/>
          <p:nvPr/>
        </p:nvGrpSpPr>
        <p:grpSpPr>
          <a:xfrm rot="0">
            <a:off x="12019980" y="-5099450"/>
            <a:ext cx="11212168" cy="11212123"/>
            <a:chOff x="0" y="0"/>
            <a:chExt cx="6350000" cy="6349975"/>
          </a:xfrm>
        </p:grpSpPr>
        <p:sp>
          <p:nvSpPr>
            <p:cNvPr name="Freeform 8" id="8"/>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solidFill>
              <a:srgbClr val="2CBF89"/>
            </a:solidFill>
            <a:ln w="12700">
              <a:solidFill>
                <a:srgbClr val="000000"/>
              </a:solidFill>
            </a:ln>
          </p:spPr>
        </p:sp>
      </p:grpSp>
      <p:grpSp>
        <p:nvGrpSpPr>
          <p:cNvPr name="Group 9" id="9"/>
          <p:cNvGrpSpPr/>
          <p:nvPr/>
        </p:nvGrpSpPr>
        <p:grpSpPr>
          <a:xfrm rot="0">
            <a:off x="12019980" y="-5099450"/>
            <a:ext cx="11212168" cy="11212123"/>
            <a:chOff x="0" y="0"/>
            <a:chExt cx="6350000" cy="6349975"/>
          </a:xfrm>
        </p:grpSpPr>
        <p:sp>
          <p:nvSpPr>
            <p:cNvPr name="Freeform 10" id="10"/>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alphaModFix amt="49000"/>
              </a:blip>
              <a:stretch>
                <a:fillRect l="-59999" t="0" r="0" b="0"/>
              </a:stretch>
            </a:blipFill>
          </p:spPr>
        </p:sp>
      </p:grpSp>
      <p:grpSp>
        <p:nvGrpSpPr>
          <p:cNvPr name="Group 11" id="11"/>
          <p:cNvGrpSpPr/>
          <p:nvPr/>
        </p:nvGrpSpPr>
        <p:grpSpPr>
          <a:xfrm rot="0">
            <a:off x="15496482" y="-1622972"/>
            <a:ext cx="4837174" cy="4837174"/>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0D0D"/>
            </a:solidFill>
          </p:spPr>
        </p:sp>
        <p:sp>
          <p:nvSpPr>
            <p:cNvPr name="TextBox 13" id="13"/>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4653480" y="5971432"/>
            <a:ext cx="843002" cy="843002"/>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CBF89"/>
            </a:solidFill>
            <a:ln cap="sq">
              <a:no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17" id="17"/>
          <p:cNvGrpSpPr/>
          <p:nvPr/>
        </p:nvGrpSpPr>
        <p:grpSpPr>
          <a:xfrm rot="0">
            <a:off x="-559418" y="-811125"/>
            <a:ext cx="1839825" cy="1839825"/>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CBF89"/>
            </a:solidFill>
            <a:ln cap="sq">
              <a:no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20" id="20"/>
          <p:cNvSpPr/>
          <p:nvPr/>
        </p:nvSpPr>
        <p:spPr>
          <a:xfrm flipH="false" flipV="false" rot="0">
            <a:off x="1361821" y="3339643"/>
            <a:ext cx="2739670" cy="2739670"/>
          </a:xfrm>
          <a:custGeom>
            <a:avLst/>
            <a:gdLst/>
            <a:ahLst/>
            <a:cxnLst/>
            <a:rect r="r" b="b" t="t" l="l"/>
            <a:pathLst>
              <a:path h="2739670" w="2739670">
                <a:moveTo>
                  <a:pt x="0" y="0"/>
                </a:moveTo>
                <a:lnTo>
                  <a:pt x="2739670" y="0"/>
                </a:lnTo>
                <a:lnTo>
                  <a:pt x="2739670" y="2739669"/>
                </a:lnTo>
                <a:lnTo>
                  <a:pt x="0" y="2739669"/>
                </a:lnTo>
                <a:lnTo>
                  <a:pt x="0" y="0"/>
                </a:lnTo>
                <a:close/>
              </a:path>
            </a:pathLst>
          </a:custGeom>
          <a:blipFill>
            <a:blip r:embed="rId5">
              <a:alphaModFix amt="20999"/>
              <a:extLst>
                <a:ext uri="{96DAC541-7B7A-43D3-8B79-37D633B846F1}">
                  <asvg:svgBlip xmlns:asvg="http://schemas.microsoft.com/office/drawing/2016/SVG/main" r:embed="rId6"/>
                </a:ext>
              </a:extLst>
            </a:blip>
            <a:stretch>
              <a:fillRect l="0" t="0" r="0" b="0"/>
            </a:stretch>
          </a:blipFill>
          <a:ln cap="sq">
            <a:noFill/>
            <a:prstDash val="solid"/>
            <a:miter/>
          </a:ln>
        </p:spPr>
      </p:sp>
      <p:grpSp>
        <p:nvGrpSpPr>
          <p:cNvPr name="Group 21" id="21"/>
          <p:cNvGrpSpPr/>
          <p:nvPr/>
        </p:nvGrpSpPr>
        <p:grpSpPr>
          <a:xfrm rot="0">
            <a:off x="1994534" y="3978155"/>
            <a:ext cx="1474244" cy="1474244"/>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08377C">
                      <a:alpha val="100000"/>
                    </a:srgbClr>
                  </a:gs>
                  <a:gs pos="50000">
                    <a:srgbClr val="006BB6">
                      <a:alpha val="100000"/>
                    </a:srgbClr>
                  </a:gs>
                  <a:gs pos="100000">
                    <a:srgbClr val="C9E9FF">
                      <a:alpha val="100000"/>
                    </a:srgbClr>
                  </a:gs>
                </a:gsLst>
                <a:lin ang="2700000"/>
              </a:gradFill>
              <a:prstDash val="solid"/>
              <a:miter/>
            </a:ln>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24" id="24"/>
          <p:cNvSpPr/>
          <p:nvPr/>
        </p:nvSpPr>
        <p:spPr>
          <a:xfrm flipH="false" flipV="false" rot="0">
            <a:off x="4823132" y="3339643"/>
            <a:ext cx="2739670" cy="2739670"/>
          </a:xfrm>
          <a:custGeom>
            <a:avLst/>
            <a:gdLst/>
            <a:ahLst/>
            <a:cxnLst/>
            <a:rect r="r" b="b" t="t" l="l"/>
            <a:pathLst>
              <a:path h="2739670" w="2739670">
                <a:moveTo>
                  <a:pt x="0" y="0"/>
                </a:moveTo>
                <a:lnTo>
                  <a:pt x="2739670" y="0"/>
                </a:lnTo>
                <a:lnTo>
                  <a:pt x="2739670" y="2739669"/>
                </a:lnTo>
                <a:lnTo>
                  <a:pt x="0" y="2739669"/>
                </a:lnTo>
                <a:lnTo>
                  <a:pt x="0" y="0"/>
                </a:lnTo>
                <a:close/>
              </a:path>
            </a:pathLst>
          </a:custGeom>
          <a:blipFill>
            <a:blip r:embed="rId5">
              <a:alphaModFix amt="20999"/>
              <a:extLst>
                <a:ext uri="{96DAC541-7B7A-43D3-8B79-37D633B846F1}">
                  <asvg:svgBlip xmlns:asvg="http://schemas.microsoft.com/office/drawing/2016/SVG/main" r:embed="rId6"/>
                </a:ext>
              </a:extLst>
            </a:blip>
            <a:stretch>
              <a:fillRect l="0" t="0" r="0" b="0"/>
            </a:stretch>
          </a:blipFill>
        </p:spPr>
      </p:sp>
      <p:grpSp>
        <p:nvGrpSpPr>
          <p:cNvPr name="Group 25" id="25"/>
          <p:cNvGrpSpPr/>
          <p:nvPr/>
        </p:nvGrpSpPr>
        <p:grpSpPr>
          <a:xfrm rot="0">
            <a:off x="5455845" y="3978155"/>
            <a:ext cx="1474244" cy="1474244"/>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08377C">
                      <a:alpha val="100000"/>
                    </a:srgbClr>
                  </a:gs>
                  <a:gs pos="50000">
                    <a:srgbClr val="006BB6">
                      <a:alpha val="100000"/>
                    </a:srgbClr>
                  </a:gs>
                  <a:gs pos="100000">
                    <a:srgbClr val="C9E9FF">
                      <a:alpha val="100000"/>
                    </a:srgbClr>
                  </a:gs>
                </a:gsLst>
                <a:lin ang="2700000"/>
              </a:gradFill>
              <a:prstDash val="solid"/>
              <a:miter/>
            </a:ln>
          </p:spPr>
        </p:sp>
        <p:sp>
          <p:nvSpPr>
            <p:cNvPr name="TextBox 27" id="27"/>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28" id="28"/>
          <p:cNvSpPr/>
          <p:nvPr/>
        </p:nvSpPr>
        <p:spPr>
          <a:xfrm flipH="false" flipV="false" rot="0">
            <a:off x="8500044" y="3339643"/>
            <a:ext cx="2739670" cy="2739670"/>
          </a:xfrm>
          <a:custGeom>
            <a:avLst/>
            <a:gdLst/>
            <a:ahLst/>
            <a:cxnLst/>
            <a:rect r="r" b="b" t="t" l="l"/>
            <a:pathLst>
              <a:path h="2739670" w="2739670">
                <a:moveTo>
                  <a:pt x="0" y="0"/>
                </a:moveTo>
                <a:lnTo>
                  <a:pt x="2739669" y="0"/>
                </a:lnTo>
                <a:lnTo>
                  <a:pt x="2739669" y="2739669"/>
                </a:lnTo>
                <a:lnTo>
                  <a:pt x="0" y="2739669"/>
                </a:lnTo>
                <a:lnTo>
                  <a:pt x="0" y="0"/>
                </a:lnTo>
                <a:close/>
              </a:path>
            </a:pathLst>
          </a:custGeom>
          <a:blipFill>
            <a:blip r:embed="rId5">
              <a:alphaModFix amt="20999"/>
              <a:extLst>
                <a:ext uri="{96DAC541-7B7A-43D3-8B79-37D633B846F1}">
                  <asvg:svgBlip xmlns:asvg="http://schemas.microsoft.com/office/drawing/2016/SVG/main" r:embed="rId6"/>
                </a:ext>
              </a:extLst>
            </a:blip>
            <a:stretch>
              <a:fillRect l="0" t="0" r="0" b="0"/>
            </a:stretch>
          </a:blipFill>
          <a:ln cap="sq">
            <a:noFill/>
            <a:prstDash val="solid"/>
            <a:miter/>
          </a:ln>
        </p:spPr>
      </p:sp>
      <p:grpSp>
        <p:nvGrpSpPr>
          <p:cNvPr name="Group 29" id="29"/>
          <p:cNvGrpSpPr/>
          <p:nvPr/>
        </p:nvGrpSpPr>
        <p:grpSpPr>
          <a:xfrm rot="0">
            <a:off x="9132756" y="3978155"/>
            <a:ext cx="1474244" cy="1474244"/>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08377C">
                      <a:alpha val="100000"/>
                    </a:srgbClr>
                  </a:gs>
                  <a:gs pos="50000">
                    <a:srgbClr val="006BB6">
                      <a:alpha val="100000"/>
                    </a:srgbClr>
                  </a:gs>
                  <a:gs pos="100000">
                    <a:srgbClr val="C9E9FF">
                      <a:alpha val="100000"/>
                    </a:srgbClr>
                  </a:gs>
                </a:gsLst>
                <a:lin ang="2700000"/>
              </a:gradFill>
              <a:prstDash val="solid"/>
              <a:miter/>
            </a:ln>
          </p:spPr>
        </p:sp>
        <p:sp>
          <p:nvSpPr>
            <p:cNvPr name="TextBox 31" id="31"/>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32" id="32"/>
          <p:cNvSpPr/>
          <p:nvPr/>
        </p:nvSpPr>
        <p:spPr>
          <a:xfrm flipH="false" flipV="false" rot="0">
            <a:off x="9487993" y="4366590"/>
            <a:ext cx="763771" cy="791100"/>
          </a:xfrm>
          <a:custGeom>
            <a:avLst/>
            <a:gdLst/>
            <a:ahLst/>
            <a:cxnLst/>
            <a:rect r="r" b="b" t="t" l="l"/>
            <a:pathLst>
              <a:path h="791100" w="763771">
                <a:moveTo>
                  <a:pt x="0" y="0"/>
                </a:moveTo>
                <a:lnTo>
                  <a:pt x="763771" y="0"/>
                </a:lnTo>
                <a:lnTo>
                  <a:pt x="763771" y="791100"/>
                </a:lnTo>
                <a:lnTo>
                  <a:pt x="0" y="7911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a:ln cap="sq">
            <a:noFill/>
            <a:prstDash val="solid"/>
            <a:miter/>
          </a:ln>
        </p:spPr>
      </p:sp>
      <p:sp>
        <p:nvSpPr>
          <p:cNvPr name="TextBox 33" id="33"/>
          <p:cNvSpPr txBox="true"/>
          <p:nvPr/>
        </p:nvSpPr>
        <p:spPr>
          <a:xfrm rot="0">
            <a:off x="1796611" y="1496926"/>
            <a:ext cx="9524516" cy="1869847"/>
          </a:xfrm>
          <a:prstGeom prst="rect">
            <a:avLst/>
          </a:prstGeom>
        </p:spPr>
        <p:txBody>
          <a:bodyPr anchor="t" rtlCol="false" tIns="0" lIns="0" bIns="0" rIns="0">
            <a:spAutoFit/>
          </a:bodyPr>
          <a:lstStyle/>
          <a:p>
            <a:pPr algn="l" marL="0" indent="0" lvl="0">
              <a:lnSpc>
                <a:spcPts val="7358"/>
              </a:lnSpc>
              <a:spcBef>
                <a:spcPct val="0"/>
              </a:spcBef>
            </a:pPr>
            <a:r>
              <a:rPr lang="en-US" b="true" sz="6131" spc="220">
                <a:solidFill>
                  <a:srgbClr val="30D99B"/>
                </a:solidFill>
                <a:latin typeface="Montserrat Classic Bold"/>
                <a:ea typeface="Montserrat Classic Bold"/>
                <a:cs typeface="Montserrat Classic Bold"/>
                <a:sym typeface="Montserrat Classic Bold"/>
              </a:rPr>
              <a:t>¿De que sirve participar del OS?</a:t>
            </a:r>
          </a:p>
        </p:txBody>
      </p:sp>
      <p:sp>
        <p:nvSpPr>
          <p:cNvPr name="TextBox 34" id="34"/>
          <p:cNvSpPr txBox="true"/>
          <p:nvPr/>
        </p:nvSpPr>
        <p:spPr>
          <a:xfrm rot="0">
            <a:off x="1280408" y="6815627"/>
            <a:ext cx="2902497" cy="902122"/>
          </a:xfrm>
          <a:prstGeom prst="rect">
            <a:avLst/>
          </a:prstGeom>
        </p:spPr>
        <p:txBody>
          <a:bodyPr anchor="t" rtlCol="false" tIns="0" lIns="0" bIns="0" rIns="0">
            <a:spAutoFit/>
          </a:bodyPr>
          <a:lstStyle/>
          <a:p>
            <a:pPr algn="ctr" marL="0" indent="0" lvl="0">
              <a:lnSpc>
                <a:spcPts val="2420"/>
              </a:lnSpc>
              <a:spcBef>
                <a:spcPct val="0"/>
              </a:spcBef>
            </a:pPr>
            <a:r>
              <a:rPr lang="en-US" sz="1728" spc="77">
                <a:solidFill>
                  <a:srgbClr val="F2F2F2"/>
                </a:solidFill>
                <a:latin typeface="Montserrat Classic"/>
                <a:ea typeface="Montserrat Classic"/>
                <a:cs typeface="Montserrat Classic"/>
                <a:sym typeface="Montserrat Classic"/>
              </a:rPr>
              <a:t>¿Como puede alguien mejorar sin enfrentar un reto real?</a:t>
            </a:r>
          </a:p>
        </p:txBody>
      </p:sp>
      <p:sp>
        <p:nvSpPr>
          <p:cNvPr name="TextBox 35" id="35"/>
          <p:cNvSpPr txBox="true"/>
          <p:nvPr/>
        </p:nvSpPr>
        <p:spPr>
          <a:xfrm rot="0">
            <a:off x="1345645" y="5716195"/>
            <a:ext cx="2772023" cy="347151"/>
          </a:xfrm>
          <a:prstGeom prst="rect">
            <a:avLst/>
          </a:prstGeom>
        </p:spPr>
        <p:txBody>
          <a:bodyPr anchor="t" rtlCol="false" tIns="0" lIns="0" bIns="0" rIns="0">
            <a:spAutoFit/>
          </a:bodyPr>
          <a:lstStyle/>
          <a:p>
            <a:pPr algn="ctr" marL="0" indent="0" lvl="0">
              <a:lnSpc>
                <a:spcPts val="2754"/>
              </a:lnSpc>
              <a:spcBef>
                <a:spcPct val="0"/>
              </a:spcBef>
            </a:pPr>
            <a:r>
              <a:rPr lang="en-US" b="true" sz="2295" spc="82">
                <a:solidFill>
                  <a:srgbClr val="F2F2F2"/>
                </a:solidFill>
                <a:latin typeface="Montserrat Classic Bold"/>
                <a:ea typeface="Montserrat Classic Bold"/>
                <a:cs typeface="Montserrat Classic Bold"/>
                <a:sym typeface="Montserrat Classic Bold"/>
              </a:rPr>
              <a:t>Personal Growth</a:t>
            </a:r>
          </a:p>
        </p:txBody>
      </p:sp>
      <p:sp>
        <p:nvSpPr>
          <p:cNvPr name="TextBox 36" id="36"/>
          <p:cNvSpPr txBox="true"/>
          <p:nvPr/>
        </p:nvSpPr>
        <p:spPr>
          <a:xfrm rot="0">
            <a:off x="4741718" y="7118271"/>
            <a:ext cx="2902497" cy="296833"/>
          </a:xfrm>
          <a:prstGeom prst="rect">
            <a:avLst/>
          </a:prstGeom>
        </p:spPr>
        <p:txBody>
          <a:bodyPr anchor="t" rtlCol="false" tIns="0" lIns="0" bIns="0" rIns="0">
            <a:spAutoFit/>
          </a:bodyPr>
          <a:lstStyle/>
          <a:p>
            <a:pPr algn="ctr" marL="0" indent="0" lvl="0">
              <a:lnSpc>
                <a:spcPts val="2420"/>
              </a:lnSpc>
              <a:spcBef>
                <a:spcPct val="0"/>
              </a:spcBef>
            </a:pPr>
            <a:r>
              <a:rPr lang="en-US" sz="1728" spc="77">
                <a:solidFill>
                  <a:srgbClr val="F2F2F2"/>
                </a:solidFill>
                <a:latin typeface="Montserrat Classic"/>
                <a:ea typeface="Montserrat Classic"/>
                <a:cs typeface="Montserrat Classic"/>
                <a:sym typeface="Montserrat Classic"/>
              </a:rPr>
              <a:t> “Open” !== “Free”</a:t>
            </a:r>
          </a:p>
        </p:txBody>
      </p:sp>
      <p:sp>
        <p:nvSpPr>
          <p:cNvPr name="TextBox 37" id="37"/>
          <p:cNvSpPr txBox="true"/>
          <p:nvPr/>
        </p:nvSpPr>
        <p:spPr>
          <a:xfrm rot="0">
            <a:off x="4872192" y="5716195"/>
            <a:ext cx="2454205" cy="347151"/>
          </a:xfrm>
          <a:prstGeom prst="rect">
            <a:avLst/>
          </a:prstGeom>
        </p:spPr>
        <p:txBody>
          <a:bodyPr anchor="t" rtlCol="false" tIns="0" lIns="0" bIns="0" rIns="0">
            <a:spAutoFit/>
          </a:bodyPr>
          <a:lstStyle/>
          <a:p>
            <a:pPr algn="ctr" marL="0" indent="0" lvl="0">
              <a:lnSpc>
                <a:spcPts val="2754"/>
              </a:lnSpc>
              <a:spcBef>
                <a:spcPct val="0"/>
              </a:spcBef>
            </a:pPr>
            <a:r>
              <a:rPr lang="en-US" b="true" sz="2295" spc="82">
                <a:solidFill>
                  <a:srgbClr val="F2F2F2"/>
                </a:solidFill>
                <a:latin typeface="Montserrat Classic Bold"/>
                <a:ea typeface="Montserrat Classic Bold"/>
                <a:cs typeface="Montserrat Classic Bold"/>
                <a:sym typeface="Montserrat Classic Bold"/>
              </a:rPr>
              <a:t>Bussines</a:t>
            </a:r>
          </a:p>
        </p:txBody>
      </p:sp>
      <p:sp>
        <p:nvSpPr>
          <p:cNvPr name="TextBox 38" id="38"/>
          <p:cNvSpPr txBox="true"/>
          <p:nvPr/>
        </p:nvSpPr>
        <p:spPr>
          <a:xfrm rot="0">
            <a:off x="8418630" y="6664304"/>
            <a:ext cx="2902497" cy="1204767"/>
          </a:xfrm>
          <a:prstGeom prst="rect">
            <a:avLst/>
          </a:prstGeom>
        </p:spPr>
        <p:txBody>
          <a:bodyPr anchor="t" rtlCol="false" tIns="0" lIns="0" bIns="0" rIns="0">
            <a:spAutoFit/>
          </a:bodyPr>
          <a:lstStyle/>
          <a:p>
            <a:pPr algn="ctr" marL="0" indent="0" lvl="0">
              <a:lnSpc>
                <a:spcPts val="2420"/>
              </a:lnSpc>
              <a:spcBef>
                <a:spcPct val="0"/>
              </a:spcBef>
            </a:pPr>
            <a:r>
              <a:rPr lang="en-US" sz="1728" spc="77">
                <a:solidFill>
                  <a:srgbClr val="F2F2F2"/>
                </a:solidFill>
                <a:latin typeface="Montserrat Classic"/>
                <a:ea typeface="Montserrat Classic"/>
                <a:cs typeface="Montserrat Classic"/>
                <a:sym typeface="Montserrat Classic"/>
              </a:rPr>
              <a:t>OS retribuye, siempre lo hace; siempre y cuando lo que hagas tenga un valor real</a:t>
            </a:r>
          </a:p>
        </p:txBody>
      </p:sp>
      <p:sp>
        <p:nvSpPr>
          <p:cNvPr name="TextBox 39" id="39"/>
          <p:cNvSpPr txBox="true"/>
          <p:nvPr/>
        </p:nvSpPr>
        <p:spPr>
          <a:xfrm rot="0">
            <a:off x="8549104" y="5716195"/>
            <a:ext cx="2454205" cy="347151"/>
          </a:xfrm>
          <a:prstGeom prst="rect">
            <a:avLst/>
          </a:prstGeom>
        </p:spPr>
        <p:txBody>
          <a:bodyPr anchor="t" rtlCol="false" tIns="0" lIns="0" bIns="0" rIns="0">
            <a:spAutoFit/>
          </a:bodyPr>
          <a:lstStyle/>
          <a:p>
            <a:pPr algn="ctr" marL="0" indent="0" lvl="0">
              <a:lnSpc>
                <a:spcPts val="2754"/>
              </a:lnSpc>
              <a:spcBef>
                <a:spcPct val="0"/>
              </a:spcBef>
            </a:pPr>
            <a:r>
              <a:rPr lang="en-US" b="true" sz="2295" spc="82">
                <a:solidFill>
                  <a:srgbClr val="F2F2F2"/>
                </a:solidFill>
                <a:latin typeface="Montserrat Classic Bold"/>
                <a:ea typeface="Montserrat Classic Bold"/>
                <a:cs typeface="Montserrat Classic Bold"/>
                <a:sym typeface="Montserrat Classic Bold"/>
              </a:rPr>
              <a:t>Retribución</a:t>
            </a:r>
          </a:p>
        </p:txBody>
      </p:sp>
      <p:sp>
        <p:nvSpPr>
          <p:cNvPr name="Freeform 40" id="40"/>
          <p:cNvSpPr/>
          <p:nvPr/>
        </p:nvSpPr>
        <p:spPr>
          <a:xfrm flipH="false" flipV="false" rot="0">
            <a:off x="5719605" y="4241915"/>
            <a:ext cx="946725" cy="946725"/>
          </a:xfrm>
          <a:custGeom>
            <a:avLst/>
            <a:gdLst/>
            <a:ahLst/>
            <a:cxnLst/>
            <a:rect r="r" b="b" t="t" l="l"/>
            <a:pathLst>
              <a:path h="946725" w="946725">
                <a:moveTo>
                  <a:pt x="0" y="0"/>
                </a:moveTo>
                <a:lnTo>
                  <a:pt x="946724" y="0"/>
                </a:lnTo>
                <a:lnTo>
                  <a:pt x="946724" y="946724"/>
                </a:lnTo>
                <a:lnTo>
                  <a:pt x="0" y="94672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41" id="41"/>
          <p:cNvSpPr/>
          <p:nvPr/>
        </p:nvSpPr>
        <p:spPr>
          <a:xfrm flipH="false" flipV="false" rot="0">
            <a:off x="2364685" y="4289864"/>
            <a:ext cx="733943" cy="839228"/>
          </a:xfrm>
          <a:custGeom>
            <a:avLst/>
            <a:gdLst/>
            <a:ahLst/>
            <a:cxnLst/>
            <a:rect r="r" b="b" t="t" l="l"/>
            <a:pathLst>
              <a:path h="839228" w="733943">
                <a:moveTo>
                  <a:pt x="0" y="0"/>
                </a:moveTo>
                <a:lnTo>
                  <a:pt x="733942" y="0"/>
                </a:lnTo>
                <a:lnTo>
                  <a:pt x="733942" y="839228"/>
                </a:lnTo>
                <a:lnTo>
                  <a:pt x="0" y="839228"/>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sp>
        <p:nvSpPr>
          <p:cNvPr name="Freeform 2" id="2"/>
          <p:cNvSpPr/>
          <p:nvPr/>
        </p:nvSpPr>
        <p:spPr>
          <a:xfrm flipH="false" flipV="false" rot="0">
            <a:off x="9595777" y="876348"/>
            <a:ext cx="8476683" cy="8473151"/>
          </a:xfrm>
          <a:custGeom>
            <a:avLst/>
            <a:gdLst/>
            <a:ahLst/>
            <a:cxnLst/>
            <a:rect r="r" b="b" t="t" l="l"/>
            <a:pathLst>
              <a:path h="8473151" w="8476683">
                <a:moveTo>
                  <a:pt x="0" y="0"/>
                </a:moveTo>
                <a:lnTo>
                  <a:pt x="8476683" y="0"/>
                </a:lnTo>
                <a:lnTo>
                  <a:pt x="8476683" y="8473151"/>
                </a:lnTo>
                <a:lnTo>
                  <a:pt x="0" y="8473151"/>
                </a:lnTo>
                <a:lnTo>
                  <a:pt x="0" y="0"/>
                </a:lnTo>
                <a:close/>
              </a:path>
            </a:pathLst>
          </a:custGeom>
          <a:blipFill>
            <a:blip r:embed="rId2"/>
            <a:stretch>
              <a:fillRect l="0" t="0" r="0" b="0"/>
            </a:stretch>
          </a:blipFill>
        </p:spPr>
      </p:sp>
      <p:grpSp>
        <p:nvGrpSpPr>
          <p:cNvPr name="Group 3" id="3"/>
          <p:cNvGrpSpPr/>
          <p:nvPr/>
        </p:nvGrpSpPr>
        <p:grpSpPr>
          <a:xfrm rot="0">
            <a:off x="13955786" y="-254854"/>
            <a:ext cx="4632524" cy="10815226"/>
            <a:chOff x="0" y="0"/>
            <a:chExt cx="1220089" cy="2848455"/>
          </a:xfrm>
        </p:grpSpPr>
        <p:sp>
          <p:nvSpPr>
            <p:cNvPr name="Freeform 4" id="4"/>
            <p:cNvSpPr/>
            <p:nvPr/>
          </p:nvSpPr>
          <p:spPr>
            <a:xfrm flipH="false" flipV="false" rot="0">
              <a:off x="0" y="0"/>
              <a:ext cx="1220089" cy="2848455"/>
            </a:xfrm>
            <a:custGeom>
              <a:avLst/>
              <a:gdLst/>
              <a:ahLst/>
              <a:cxnLst/>
              <a:rect r="r" b="b" t="t" l="l"/>
              <a:pathLst>
                <a:path h="2848455" w="1220089">
                  <a:moveTo>
                    <a:pt x="0" y="0"/>
                  </a:moveTo>
                  <a:lnTo>
                    <a:pt x="1220089" y="0"/>
                  </a:lnTo>
                  <a:lnTo>
                    <a:pt x="1220089" y="2848455"/>
                  </a:lnTo>
                  <a:lnTo>
                    <a:pt x="0" y="2848455"/>
                  </a:lnTo>
                  <a:close/>
                </a:path>
              </a:pathLst>
            </a:custGeom>
            <a:solidFill>
              <a:srgbClr val="F2F2F2"/>
            </a:solidFill>
          </p:spPr>
        </p:sp>
        <p:sp>
          <p:nvSpPr>
            <p:cNvPr name="TextBox 5" id="5"/>
            <p:cNvSpPr txBox="true"/>
            <p:nvPr/>
          </p:nvSpPr>
          <p:spPr>
            <a:xfrm>
              <a:off x="0" y="-47625"/>
              <a:ext cx="1220089" cy="289608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292147" y="1635671"/>
            <a:ext cx="7015658" cy="701565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F2F2"/>
            </a:solidFill>
            <a:ln cap="sq">
              <a:no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9" id="9"/>
          <p:cNvGrpSpPr/>
          <p:nvPr/>
        </p:nvGrpSpPr>
        <p:grpSpPr>
          <a:xfrm rot="0">
            <a:off x="10262527" y="1611432"/>
            <a:ext cx="7045278" cy="7045250"/>
            <a:chOff x="0" y="0"/>
            <a:chExt cx="6350000" cy="6349975"/>
          </a:xfrm>
        </p:grpSpPr>
        <p:sp>
          <p:nvSpPr>
            <p:cNvPr name="Freeform 10" id="10"/>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0" t="0" r="0" b="0"/>
              </a:stretch>
            </a:blipFill>
          </p:spPr>
        </p:sp>
      </p:grpSp>
      <p:sp>
        <p:nvSpPr>
          <p:cNvPr name="Freeform 11" id="11"/>
          <p:cNvSpPr/>
          <p:nvPr/>
        </p:nvSpPr>
        <p:spPr>
          <a:xfrm flipH="false" flipV="false" rot="-5400000">
            <a:off x="11952046" y="3265440"/>
            <a:ext cx="7715094" cy="3707614"/>
          </a:xfrm>
          <a:custGeom>
            <a:avLst/>
            <a:gdLst/>
            <a:ahLst/>
            <a:cxnLst/>
            <a:rect r="r" b="b" t="t" l="l"/>
            <a:pathLst>
              <a:path h="3707614" w="7715094">
                <a:moveTo>
                  <a:pt x="0" y="0"/>
                </a:moveTo>
                <a:lnTo>
                  <a:pt x="7715094" y="0"/>
                </a:lnTo>
                <a:lnTo>
                  <a:pt x="7715094" y="3707614"/>
                </a:lnTo>
                <a:lnTo>
                  <a:pt x="0" y="3707614"/>
                </a:lnTo>
                <a:lnTo>
                  <a:pt x="0" y="0"/>
                </a:lnTo>
                <a:close/>
              </a:path>
            </a:pathLst>
          </a:custGeom>
          <a:blipFill>
            <a:blip r:embed="rId4">
              <a:extLst>
                <a:ext uri="{96DAC541-7B7A-43D3-8B79-37D633B846F1}">
                  <asvg:svgBlip xmlns:asvg="http://schemas.microsoft.com/office/drawing/2016/SVG/main" r:embed="rId5"/>
                </a:ext>
              </a:extLst>
            </a:blip>
            <a:stretch>
              <a:fillRect l="0" t="-5935" r="0" b="0"/>
            </a:stretch>
          </a:blipFill>
        </p:spPr>
      </p:sp>
      <p:grpSp>
        <p:nvGrpSpPr>
          <p:cNvPr name="Group 12" id="12"/>
          <p:cNvGrpSpPr/>
          <p:nvPr/>
        </p:nvGrpSpPr>
        <p:grpSpPr>
          <a:xfrm rot="0">
            <a:off x="1617334" y="375122"/>
            <a:ext cx="5415635" cy="1773157"/>
            <a:chOff x="0" y="0"/>
            <a:chExt cx="7220846" cy="2364209"/>
          </a:xfrm>
        </p:grpSpPr>
        <p:sp>
          <p:nvSpPr>
            <p:cNvPr name="TextBox 13" id="13"/>
            <p:cNvSpPr txBox="true"/>
            <p:nvPr/>
          </p:nvSpPr>
          <p:spPr>
            <a:xfrm rot="0">
              <a:off x="0" y="-9525"/>
              <a:ext cx="6588271" cy="1030351"/>
            </a:xfrm>
            <a:prstGeom prst="rect">
              <a:avLst/>
            </a:prstGeom>
          </p:spPr>
          <p:txBody>
            <a:bodyPr anchor="t" rtlCol="false" tIns="0" lIns="0" bIns="0" rIns="0">
              <a:spAutoFit/>
            </a:bodyPr>
            <a:lstStyle/>
            <a:p>
              <a:pPr algn="l" marL="0" indent="0" lvl="0">
                <a:lnSpc>
                  <a:spcPts val="6042"/>
                </a:lnSpc>
                <a:spcBef>
                  <a:spcPct val="0"/>
                </a:spcBef>
              </a:pPr>
              <a:r>
                <a:rPr lang="en-US" b="true" sz="5035" spc="181">
                  <a:solidFill>
                    <a:srgbClr val="F2F2F2"/>
                  </a:solidFill>
                  <a:latin typeface="Montserrat Classic Bold"/>
                  <a:ea typeface="Montserrat Classic Bold"/>
                  <a:cs typeface="Montserrat Classic Bold"/>
                  <a:sym typeface="Montserrat Classic Bold"/>
                </a:rPr>
                <a:t>¿Como puedo</a:t>
              </a:r>
            </a:p>
          </p:txBody>
        </p:sp>
        <p:sp>
          <p:nvSpPr>
            <p:cNvPr name="TextBox 14" id="14"/>
            <p:cNvSpPr txBox="true"/>
            <p:nvPr/>
          </p:nvSpPr>
          <p:spPr>
            <a:xfrm rot="0">
              <a:off x="0" y="985576"/>
              <a:ext cx="7220846" cy="1378632"/>
            </a:xfrm>
            <a:prstGeom prst="rect">
              <a:avLst/>
            </a:prstGeom>
          </p:spPr>
          <p:txBody>
            <a:bodyPr anchor="t" rtlCol="false" tIns="0" lIns="0" bIns="0" rIns="0">
              <a:spAutoFit/>
            </a:bodyPr>
            <a:lstStyle/>
            <a:p>
              <a:pPr algn="l" marL="0" indent="0" lvl="0">
                <a:lnSpc>
                  <a:spcPts val="8151"/>
                </a:lnSpc>
                <a:spcBef>
                  <a:spcPct val="0"/>
                </a:spcBef>
              </a:pPr>
              <a:r>
                <a:rPr lang="en-US" b="true" sz="6792" spc="224">
                  <a:solidFill>
                    <a:srgbClr val="2CBF89"/>
                  </a:solidFill>
                  <a:latin typeface="Montserrat Classic Bold"/>
                  <a:ea typeface="Montserrat Classic Bold"/>
                  <a:cs typeface="Montserrat Classic Bold"/>
                  <a:sym typeface="Montserrat Classic Bold"/>
                </a:rPr>
                <a:t>Participar?</a:t>
              </a:r>
            </a:p>
          </p:txBody>
        </p:sp>
      </p:grpSp>
      <p:grpSp>
        <p:nvGrpSpPr>
          <p:cNvPr name="Group 15" id="15"/>
          <p:cNvGrpSpPr/>
          <p:nvPr/>
        </p:nvGrpSpPr>
        <p:grpSpPr>
          <a:xfrm rot="0">
            <a:off x="1028700" y="2805105"/>
            <a:ext cx="9233827" cy="6544394"/>
            <a:chOff x="0" y="0"/>
            <a:chExt cx="12311770" cy="8725859"/>
          </a:xfrm>
        </p:grpSpPr>
        <p:grpSp>
          <p:nvGrpSpPr>
            <p:cNvPr name="Group 16" id="16"/>
            <p:cNvGrpSpPr/>
            <p:nvPr/>
          </p:nvGrpSpPr>
          <p:grpSpPr>
            <a:xfrm rot="0">
              <a:off x="0" y="2370"/>
              <a:ext cx="702071" cy="710218"/>
              <a:chOff x="0" y="0"/>
              <a:chExt cx="119806" cy="121196"/>
            </a:xfrm>
          </p:grpSpPr>
          <p:sp>
            <p:nvSpPr>
              <p:cNvPr name="Freeform 17" id="17"/>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18" id="18"/>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01</a:t>
                </a:r>
              </a:p>
            </p:txBody>
          </p:sp>
        </p:grpSp>
        <p:grpSp>
          <p:nvGrpSpPr>
            <p:cNvPr name="Group 19" id="19"/>
            <p:cNvGrpSpPr/>
            <p:nvPr/>
          </p:nvGrpSpPr>
          <p:grpSpPr>
            <a:xfrm rot="0">
              <a:off x="0" y="1151253"/>
              <a:ext cx="702071" cy="710218"/>
              <a:chOff x="0" y="0"/>
              <a:chExt cx="119806" cy="121196"/>
            </a:xfrm>
          </p:grpSpPr>
          <p:sp>
            <p:nvSpPr>
              <p:cNvPr name="Freeform 20" id="20"/>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21" id="21"/>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02</a:t>
                </a:r>
              </a:p>
            </p:txBody>
          </p:sp>
        </p:grpSp>
        <p:grpSp>
          <p:nvGrpSpPr>
            <p:cNvPr name="Group 22" id="22"/>
            <p:cNvGrpSpPr/>
            <p:nvPr/>
          </p:nvGrpSpPr>
          <p:grpSpPr>
            <a:xfrm rot="0">
              <a:off x="0" y="2302494"/>
              <a:ext cx="702071" cy="710218"/>
              <a:chOff x="0" y="0"/>
              <a:chExt cx="119806" cy="121196"/>
            </a:xfrm>
          </p:grpSpPr>
          <p:sp>
            <p:nvSpPr>
              <p:cNvPr name="Freeform 23" id="23"/>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24" id="24"/>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03</a:t>
                </a:r>
              </a:p>
            </p:txBody>
          </p:sp>
        </p:grpSp>
        <p:grpSp>
          <p:nvGrpSpPr>
            <p:cNvPr name="Group 25" id="25"/>
            <p:cNvGrpSpPr/>
            <p:nvPr/>
          </p:nvGrpSpPr>
          <p:grpSpPr>
            <a:xfrm rot="0">
              <a:off x="0" y="3417762"/>
              <a:ext cx="702071" cy="710218"/>
              <a:chOff x="0" y="0"/>
              <a:chExt cx="119806" cy="121196"/>
            </a:xfrm>
          </p:grpSpPr>
          <p:sp>
            <p:nvSpPr>
              <p:cNvPr name="Freeform 26" id="26"/>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27" id="27"/>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04</a:t>
                </a:r>
              </a:p>
            </p:txBody>
          </p:sp>
        </p:grpSp>
        <p:sp>
          <p:nvSpPr>
            <p:cNvPr name="TextBox 28" id="28"/>
            <p:cNvSpPr txBox="true"/>
            <p:nvPr/>
          </p:nvSpPr>
          <p:spPr>
            <a:xfrm rot="0">
              <a:off x="885980" y="-57150"/>
              <a:ext cx="10536790" cy="737306"/>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Contribuyendo al código</a:t>
              </a:r>
            </a:p>
          </p:txBody>
        </p:sp>
        <p:sp>
          <p:nvSpPr>
            <p:cNvPr name="TextBox 29" id="29"/>
            <p:cNvSpPr txBox="true"/>
            <p:nvPr/>
          </p:nvSpPr>
          <p:spPr>
            <a:xfrm rot="0">
              <a:off x="885980" y="1091734"/>
              <a:ext cx="10536790" cy="737306"/>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Reportando y solucionando bugs</a:t>
              </a:r>
            </a:p>
          </p:txBody>
        </p:sp>
        <p:sp>
          <p:nvSpPr>
            <p:cNvPr name="TextBox 30" id="30"/>
            <p:cNvSpPr txBox="true"/>
            <p:nvPr/>
          </p:nvSpPr>
          <p:spPr>
            <a:xfrm rot="0">
              <a:off x="885980" y="2245344"/>
              <a:ext cx="10536790" cy="737306"/>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Escribiendo documentación</a:t>
              </a:r>
            </a:p>
          </p:txBody>
        </p:sp>
        <p:sp>
          <p:nvSpPr>
            <p:cNvPr name="TextBox 31" id="31"/>
            <p:cNvSpPr txBox="true"/>
            <p:nvPr/>
          </p:nvSpPr>
          <p:spPr>
            <a:xfrm rot="0">
              <a:off x="885980" y="3360612"/>
              <a:ext cx="10536790" cy="737306"/>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Realizando pruebas de software</a:t>
              </a:r>
            </a:p>
          </p:txBody>
        </p:sp>
        <p:grpSp>
          <p:nvGrpSpPr>
            <p:cNvPr name="Group 32" id="32"/>
            <p:cNvGrpSpPr/>
            <p:nvPr/>
          </p:nvGrpSpPr>
          <p:grpSpPr>
            <a:xfrm rot="0">
              <a:off x="0" y="4600249"/>
              <a:ext cx="702071" cy="710218"/>
              <a:chOff x="0" y="0"/>
              <a:chExt cx="119806" cy="121196"/>
            </a:xfrm>
          </p:grpSpPr>
          <p:sp>
            <p:nvSpPr>
              <p:cNvPr name="Freeform 33" id="33"/>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34" id="34"/>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05</a:t>
                </a:r>
              </a:p>
            </p:txBody>
          </p:sp>
        </p:grpSp>
        <p:grpSp>
          <p:nvGrpSpPr>
            <p:cNvPr name="Group 35" id="35"/>
            <p:cNvGrpSpPr/>
            <p:nvPr/>
          </p:nvGrpSpPr>
          <p:grpSpPr>
            <a:xfrm rot="0">
              <a:off x="0" y="5749133"/>
              <a:ext cx="702071" cy="710218"/>
              <a:chOff x="0" y="0"/>
              <a:chExt cx="119806" cy="121196"/>
            </a:xfrm>
          </p:grpSpPr>
          <p:sp>
            <p:nvSpPr>
              <p:cNvPr name="Freeform 36" id="36"/>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37" id="37"/>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06</a:t>
                </a:r>
              </a:p>
            </p:txBody>
          </p:sp>
        </p:grpSp>
        <p:grpSp>
          <p:nvGrpSpPr>
            <p:cNvPr name="Group 38" id="38"/>
            <p:cNvGrpSpPr/>
            <p:nvPr/>
          </p:nvGrpSpPr>
          <p:grpSpPr>
            <a:xfrm rot="0">
              <a:off x="0" y="6900374"/>
              <a:ext cx="702071" cy="710218"/>
              <a:chOff x="0" y="0"/>
              <a:chExt cx="119806" cy="121196"/>
            </a:xfrm>
          </p:grpSpPr>
          <p:sp>
            <p:nvSpPr>
              <p:cNvPr name="Freeform 39" id="39"/>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40" id="40"/>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07</a:t>
                </a:r>
              </a:p>
            </p:txBody>
          </p:sp>
        </p:grpSp>
        <p:grpSp>
          <p:nvGrpSpPr>
            <p:cNvPr name="Group 41" id="41"/>
            <p:cNvGrpSpPr/>
            <p:nvPr/>
          </p:nvGrpSpPr>
          <p:grpSpPr>
            <a:xfrm rot="0">
              <a:off x="0" y="8015641"/>
              <a:ext cx="702071" cy="710218"/>
              <a:chOff x="0" y="0"/>
              <a:chExt cx="119806" cy="121196"/>
            </a:xfrm>
          </p:grpSpPr>
          <p:sp>
            <p:nvSpPr>
              <p:cNvPr name="Freeform 42" id="42"/>
              <p:cNvSpPr/>
              <p:nvPr/>
            </p:nvSpPr>
            <p:spPr>
              <a:xfrm flipH="false" flipV="false" rot="0">
                <a:off x="0" y="0"/>
                <a:ext cx="119806" cy="121196"/>
              </a:xfrm>
              <a:custGeom>
                <a:avLst/>
                <a:gdLst/>
                <a:ahLst/>
                <a:cxnLst/>
                <a:rect r="r" b="b" t="t" l="l"/>
                <a:pathLst>
                  <a:path h="121196" w="119806">
                    <a:moveTo>
                      <a:pt x="0" y="0"/>
                    </a:moveTo>
                    <a:lnTo>
                      <a:pt x="119806" y="0"/>
                    </a:lnTo>
                    <a:lnTo>
                      <a:pt x="119806" y="121196"/>
                    </a:lnTo>
                    <a:lnTo>
                      <a:pt x="0" y="121196"/>
                    </a:lnTo>
                    <a:close/>
                  </a:path>
                </a:pathLst>
              </a:custGeom>
              <a:solidFill>
                <a:srgbClr val="F2F2F2"/>
              </a:solidFill>
            </p:spPr>
          </p:sp>
          <p:sp>
            <p:nvSpPr>
              <p:cNvPr name="TextBox 43" id="43"/>
              <p:cNvSpPr txBox="true"/>
              <p:nvPr/>
            </p:nvSpPr>
            <p:spPr>
              <a:xfrm>
                <a:off x="0" y="-38100"/>
                <a:ext cx="119806" cy="159296"/>
              </a:xfrm>
              <a:prstGeom prst="rect">
                <a:avLst/>
              </a:prstGeom>
            </p:spPr>
            <p:txBody>
              <a:bodyPr anchor="ctr" rtlCol="false" tIns="50800" lIns="50800" bIns="50800" rIns="50800"/>
              <a:lstStyle/>
              <a:p>
                <a:pPr algn="ctr">
                  <a:lnSpc>
                    <a:spcPts val="3079"/>
                  </a:lnSpc>
                </a:pPr>
                <a:r>
                  <a:rPr lang="en-US" b="true" sz="2199">
                    <a:solidFill>
                      <a:srgbClr val="0D0D0D"/>
                    </a:solidFill>
                    <a:latin typeface="Montserrat Classic Bold"/>
                    <a:ea typeface="Montserrat Classic Bold"/>
                    <a:cs typeface="Montserrat Classic Bold"/>
                    <a:sym typeface="Montserrat Classic Bold"/>
                  </a:rPr>
                  <a:t>08</a:t>
                </a:r>
              </a:p>
            </p:txBody>
          </p:sp>
        </p:grpSp>
        <p:sp>
          <p:nvSpPr>
            <p:cNvPr name="TextBox 44" id="44"/>
            <p:cNvSpPr txBox="true"/>
            <p:nvPr/>
          </p:nvSpPr>
          <p:spPr>
            <a:xfrm rot="0">
              <a:off x="885980" y="4540729"/>
              <a:ext cx="10536790" cy="737306"/>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Traduciendo proyectos</a:t>
              </a:r>
            </a:p>
          </p:txBody>
        </p:sp>
        <p:sp>
          <p:nvSpPr>
            <p:cNvPr name="TextBox 45" id="45"/>
            <p:cNvSpPr txBox="true"/>
            <p:nvPr/>
          </p:nvSpPr>
          <p:spPr>
            <a:xfrm rot="0">
              <a:off x="885980" y="5689613"/>
              <a:ext cx="10536790" cy="737306"/>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Generando recursos gráficos</a:t>
              </a:r>
            </a:p>
          </p:txBody>
        </p:sp>
        <p:sp>
          <p:nvSpPr>
            <p:cNvPr name="TextBox 46" id="46"/>
            <p:cNvSpPr txBox="true"/>
            <p:nvPr/>
          </p:nvSpPr>
          <p:spPr>
            <a:xfrm rot="0">
              <a:off x="885980" y="6843224"/>
              <a:ext cx="10536790" cy="737306"/>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Compartiendo en redes sociales</a:t>
              </a:r>
            </a:p>
          </p:txBody>
        </p:sp>
        <p:sp>
          <p:nvSpPr>
            <p:cNvPr name="TextBox 47" id="47"/>
            <p:cNvSpPr txBox="true"/>
            <p:nvPr/>
          </p:nvSpPr>
          <p:spPr>
            <a:xfrm rot="0">
              <a:off x="885980" y="7958491"/>
              <a:ext cx="11425790" cy="737306"/>
            </a:xfrm>
            <a:prstGeom prst="rect">
              <a:avLst/>
            </a:prstGeom>
          </p:spPr>
          <p:txBody>
            <a:bodyPr anchor="t" rtlCol="false" tIns="0" lIns="0" bIns="0" rIns="0">
              <a:spAutoFit/>
            </a:bodyPr>
            <a:lstStyle/>
            <a:p>
              <a:pPr algn="l" marL="0" indent="0" lvl="0">
                <a:lnSpc>
                  <a:spcPts val="4699"/>
                </a:lnSpc>
              </a:pPr>
              <a:r>
                <a:rPr lang="en-US" sz="3356" spc="100">
                  <a:solidFill>
                    <a:srgbClr val="F2F2F2"/>
                  </a:solidFill>
                  <a:latin typeface="Montserrat"/>
                  <a:ea typeface="Montserrat"/>
                  <a:cs typeface="Montserrat"/>
                  <a:sym typeface="Montserrat"/>
                </a:rPr>
                <a:t>Donando o patrocionando proyectos</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sp>
        <p:nvSpPr>
          <p:cNvPr name="Freeform 2" id="2"/>
          <p:cNvSpPr/>
          <p:nvPr/>
        </p:nvSpPr>
        <p:spPr>
          <a:xfrm flipH="false" flipV="false" rot="5826478">
            <a:off x="-4070563" y="2299434"/>
            <a:ext cx="14236019" cy="7411593"/>
          </a:xfrm>
          <a:custGeom>
            <a:avLst/>
            <a:gdLst/>
            <a:ahLst/>
            <a:cxnLst/>
            <a:rect r="r" b="b" t="t" l="l"/>
            <a:pathLst>
              <a:path h="7411593" w="14236019">
                <a:moveTo>
                  <a:pt x="0" y="0"/>
                </a:moveTo>
                <a:lnTo>
                  <a:pt x="14236019" y="0"/>
                </a:lnTo>
                <a:lnTo>
                  <a:pt x="14236019" y="7411593"/>
                </a:lnTo>
                <a:lnTo>
                  <a:pt x="0" y="74115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7605542" y="-1399136"/>
            <a:ext cx="13623274" cy="13623220"/>
            <a:chOff x="0" y="0"/>
            <a:chExt cx="6350000" cy="6349975"/>
          </a:xfrm>
        </p:grpSpPr>
        <p:sp>
          <p:nvSpPr>
            <p:cNvPr name="Freeform 4" id="4"/>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0" t="0" r="0" b="0"/>
              </a:stretch>
            </a:blipFill>
          </p:spPr>
        </p:sp>
      </p:grpSp>
      <p:sp>
        <p:nvSpPr>
          <p:cNvPr name="TextBox 5" id="5"/>
          <p:cNvSpPr txBox="true"/>
          <p:nvPr/>
        </p:nvSpPr>
        <p:spPr>
          <a:xfrm rot="0">
            <a:off x="7283719" y="2537453"/>
            <a:ext cx="7968507" cy="942975"/>
          </a:xfrm>
          <a:prstGeom prst="rect">
            <a:avLst/>
          </a:prstGeom>
        </p:spPr>
        <p:txBody>
          <a:bodyPr anchor="t" rtlCol="false" tIns="0" lIns="0" bIns="0" rIns="0">
            <a:spAutoFit/>
          </a:bodyPr>
          <a:lstStyle/>
          <a:p>
            <a:pPr algn="l" marL="0" indent="0" lvl="0">
              <a:lnSpc>
                <a:spcPts val="7358"/>
              </a:lnSpc>
              <a:spcBef>
                <a:spcPct val="0"/>
              </a:spcBef>
            </a:pPr>
            <a:r>
              <a:rPr lang="en-US" b="true" sz="6131" spc="220">
                <a:solidFill>
                  <a:srgbClr val="F2F2F2"/>
                </a:solidFill>
                <a:latin typeface="Montserrat Classic Bold"/>
                <a:ea typeface="Montserrat Classic Bold"/>
                <a:cs typeface="Montserrat Classic Bold"/>
                <a:sym typeface="Montserrat Classic Bold"/>
              </a:rPr>
              <a:t>Market</a:t>
            </a:r>
          </a:p>
        </p:txBody>
      </p:sp>
      <p:sp>
        <p:nvSpPr>
          <p:cNvPr name="TextBox 6" id="6"/>
          <p:cNvSpPr txBox="true"/>
          <p:nvPr/>
        </p:nvSpPr>
        <p:spPr>
          <a:xfrm rot="0">
            <a:off x="7283719" y="4847155"/>
            <a:ext cx="7797472" cy="1924123"/>
          </a:xfrm>
          <a:prstGeom prst="rect">
            <a:avLst/>
          </a:prstGeom>
        </p:spPr>
        <p:txBody>
          <a:bodyPr anchor="t" rtlCol="false" tIns="0" lIns="0" bIns="0" rIns="0">
            <a:spAutoFit/>
          </a:bodyPr>
          <a:lstStyle/>
          <a:p>
            <a:pPr algn="l" marL="0" indent="0" lvl="0">
              <a:lnSpc>
                <a:spcPts val="3886"/>
              </a:lnSpc>
              <a:spcBef>
                <a:spcPct val="0"/>
              </a:spcBef>
            </a:pPr>
            <a:r>
              <a:rPr lang="en-US" sz="2776" spc="61">
                <a:solidFill>
                  <a:srgbClr val="F2F2F2"/>
                </a:solidFill>
                <a:latin typeface="Montserrat Classic"/>
                <a:ea typeface="Montserrat Classic"/>
                <a:cs typeface="Montserrat Classic"/>
                <a:sym typeface="Montserrat Classic"/>
              </a:rPr>
              <a:t>Hablemos un momento de esos proyectos que no sabes del todo si son OS o si son de alguna comunidad FOSS, pero si y no y no se sabe del todo pero si</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sp>
        <p:nvSpPr>
          <p:cNvPr name="Freeform 2" id="2"/>
          <p:cNvSpPr/>
          <p:nvPr/>
        </p:nvSpPr>
        <p:spPr>
          <a:xfrm flipH="false" flipV="false" rot="0">
            <a:off x="9595777" y="876348"/>
            <a:ext cx="8476683" cy="8473151"/>
          </a:xfrm>
          <a:custGeom>
            <a:avLst/>
            <a:gdLst/>
            <a:ahLst/>
            <a:cxnLst/>
            <a:rect r="r" b="b" t="t" l="l"/>
            <a:pathLst>
              <a:path h="8473151" w="8476683">
                <a:moveTo>
                  <a:pt x="0" y="0"/>
                </a:moveTo>
                <a:lnTo>
                  <a:pt x="8476683" y="0"/>
                </a:lnTo>
                <a:lnTo>
                  <a:pt x="8476683" y="8473151"/>
                </a:lnTo>
                <a:lnTo>
                  <a:pt x="0" y="8473151"/>
                </a:lnTo>
                <a:lnTo>
                  <a:pt x="0" y="0"/>
                </a:lnTo>
                <a:close/>
              </a:path>
            </a:pathLst>
          </a:custGeom>
          <a:blipFill>
            <a:blip r:embed="rId2"/>
            <a:stretch>
              <a:fillRect l="0" t="0" r="0" b="0"/>
            </a:stretch>
          </a:blipFill>
        </p:spPr>
      </p:sp>
      <p:grpSp>
        <p:nvGrpSpPr>
          <p:cNvPr name="Group 3" id="3"/>
          <p:cNvGrpSpPr/>
          <p:nvPr/>
        </p:nvGrpSpPr>
        <p:grpSpPr>
          <a:xfrm rot="0">
            <a:off x="13955786" y="-254854"/>
            <a:ext cx="4632524" cy="10815226"/>
            <a:chOff x="0" y="0"/>
            <a:chExt cx="1220089" cy="2848455"/>
          </a:xfrm>
        </p:grpSpPr>
        <p:sp>
          <p:nvSpPr>
            <p:cNvPr name="Freeform 4" id="4"/>
            <p:cNvSpPr/>
            <p:nvPr/>
          </p:nvSpPr>
          <p:spPr>
            <a:xfrm flipH="false" flipV="false" rot="0">
              <a:off x="0" y="0"/>
              <a:ext cx="1220089" cy="2848455"/>
            </a:xfrm>
            <a:custGeom>
              <a:avLst/>
              <a:gdLst/>
              <a:ahLst/>
              <a:cxnLst/>
              <a:rect r="r" b="b" t="t" l="l"/>
              <a:pathLst>
                <a:path h="2848455" w="1220089">
                  <a:moveTo>
                    <a:pt x="0" y="0"/>
                  </a:moveTo>
                  <a:lnTo>
                    <a:pt x="1220089" y="0"/>
                  </a:lnTo>
                  <a:lnTo>
                    <a:pt x="1220089" y="2848455"/>
                  </a:lnTo>
                  <a:lnTo>
                    <a:pt x="0" y="2848455"/>
                  </a:lnTo>
                  <a:close/>
                </a:path>
              </a:pathLst>
            </a:custGeom>
            <a:solidFill>
              <a:srgbClr val="F2F2F2"/>
            </a:solidFill>
          </p:spPr>
        </p:sp>
        <p:sp>
          <p:nvSpPr>
            <p:cNvPr name="TextBox 5" id="5"/>
            <p:cNvSpPr txBox="true"/>
            <p:nvPr/>
          </p:nvSpPr>
          <p:spPr>
            <a:xfrm>
              <a:off x="0" y="-47625"/>
              <a:ext cx="1220089" cy="289608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292147" y="1635671"/>
            <a:ext cx="7015658" cy="701565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F2F2"/>
            </a:solidFill>
            <a:ln cap="sq">
              <a:no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9" id="9"/>
          <p:cNvGrpSpPr/>
          <p:nvPr/>
        </p:nvGrpSpPr>
        <p:grpSpPr>
          <a:xfrm rot="0">
            <a:off x="10262527" y="1611432"/>
            <a:ext cx="7045278" cy="7045250"/>
            <a:chOff x="0" y="0"/>
            <a:chExt cx="6350000" cy="6349975"/>
          </a:xfrm>
        </p:grpSpPr>
        <p:sp>
          <p:nvSpPr>
            <p:cNvPr name="Freeform 10" id="10"/>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68969" t="0" r="-47696" b="0"/>
              </a:stretch>
            </a:blipFill>
          </p:spPr>
        </p:sp>
      </p:grpSp>
      <p:sp>
        <p:nvSpPr>
          <p:cNvPr name="Freeform 11" id="11"/>
          <p:cNvSpPr/>
          <p:nvPr/>
        </p:nvSpPr>
        <p:spPr>
          <a:xfrm flipH="false" flipV="false" rot="-5400000">
            <a:off x="11952046" y="3265440"/>
            <a:ext cx="7715094" cy="3707614"/>
          </a:xfrm>
          <a:custGeom>
            <a:avLst/>
            <a:gdLst/>
            <a:ahLst/>
            <a:cxnLst/>
            <a:rect r="r" b="b" t="t" l="l"/>
            <a:pathLst>
              <a:path h="3707614" w="7715094">
                <a:moveTo>
                  <a:pt x="0" y="0"/>
                </a:moveTo>
                <a:lnTo>
                  <a:pt x="7715094" y="0"/>
                </a:lnTo>
                <a:lnTo>
                  <a:pt x="7715094" y="3707614"/>
                </a:lnTo>
                <a:lnTo>
                  <a:pt x="0" y="3707614"/>
                </a:lnTo>
                <a:lnTo>
                  <a:pt x="0" y="0"/>
                </a:lnTo>
                <a:close/>
              </a:path>
            </a:pathLst>
          </a:custGeom>
          <a:blipFill>
            <a:blip r:embed="rId4">
              <a:extLst>
                <a:ext uri="{96DAC541-7B7A-43D3-8B79-37D633B846F1}">
                  <asvg:svgBlip xmlns:asvg="http://schemas.microsoft.com/office/drawing/2016/SVG/main" r:embed="rId5"/>
                </a:ext>
              </a:extLst>
            </a:blip>
            <a:stretch>
              <a:fillRect l="0" t="-5935" r="0" b="0"/>
            </a:stretch>
          </a:blipFill>
        </p:spPr>
      </p:sp>
      <p:sp>
        <p:nvSpPr>
          <p:cNvPr name="TextBox 12" id="12"/>
          <p:cNvSpPr txBox="true"/>
          <p:nvPr/>
        </p:nvSpPr>
        <p:spPr>
          <a:xfrm rot="0">
            <a:off x="1028700" y="715329"/>
            <a:ext cx="4967583" cy="775145"/>
          </a:xfrm>
          <a:prstGeom prst="rect">
            <a:avLst/>
          </a:prstGeom>
        </p:spPr>
        <p:txBody>
          <a:bodyPr anchor="t" rtlCol="false" tIns="0" lIns="0" bIns="0" rIns="0">
            <a:spAutoFit/>
          </a:bodyPr>
          <a:lstStyle/>
          <a:p>
            <a:pPr algn="l" marL="0" indent="0" lvl="0">
              <a:lnSpc>
                <a:spcPts val="6042"/>
              </a:lnSpc>
              <a:spcBef>
                <a:spcPct val="0"/>
              </a:spcBef>
            </a:pPr>
            <a:r>
              <a:rPr lang="en-US" b="true" sz="5035" spc="181">
                <a:solidFill>
                  <a:srgbClr val="F2F2F2"/>
                </a:solidFill>
                <a:latin typeface="Montserrat Classic Bold"/>
                <a:ea typeface="Montserrat Classic Bold"/>
                <a:cs typeface="Montserrat Classic Bold"/>
                <a:sym typeface="Montserrat Classic Bold"/>
              </a:rPr>
              <a:t>Blender</a:t>
            </a:r>
          </a:p>
        </p:txBody>
      </p:sp>
      <p:sp>
        <p:nvSpPr>
          <p:cNvPr name="TextBox 13" id="13"/>
          <p:cNvSpPr txBox="true"/>
          <p:nvPr/>
        </p:nvSpPr>
        <p:spPr>
          <a:xfrm rot="0">
            <a:off x="1028700" y="1464036"/>
            <a:ext cx="5444548" cy="1033974"/>
          </a:xfrm>
          <a:prstGeom prst="rect">
            <a:avLst/>
          </a:prstGeom>
        </p:spPr>
        <p:txBody>
          <a:bodyPr anchor="t" rtlCol="false" tIns="0" lIns="0" bIns="0" rIns="0">
            <a:spAutoFit/>
          </a:bodyPr>
          <a:lstStyle/>
          <a:p>
            <a:pPr algn="l" marL="0" indent="0" lvl="0">
              <a:lnSpc>
                <a:spcPts val="8151"/>
              </a:lnSpc>
              <a:spcBef>
                <a:spcPct val="0"/>
              </a:spcBef>
            </a:pPr>
            <a:r>
              <a:rPr lang="en-US" b="true" sz="6792" spc="224">
                <a:solidFill>
                  <a:srgbClr val="2CBF89"/>
                </a:solidFill>
                <a:latin typeface="Montserrat Classic Bold"/>
                <a:ea typeface="Montserrat Classic Bold"/>
                <a:cs typeface="Montserrat Classic Bold"/>
                <a:sym typeface="Montserrat Classic Bold"/>
              </a:rPr>
              <a:t>Foundation</a:t>
            </a:r>
          </a:p>
        </p:txBody>
      </p:sp>
      <p:sp>
        <p:nvSpPr>
          <p:cNvPr name="TextBox 14" id="14"/>
          <p:cNvSpPr txBox="true"/>
          <p:nvPr/>
        </p:nvSpPr>
        <p:spPr>
          <a:xfrm rot="0">
            <a:off x="1028700" y="3842747"/>
            <a:ext cx="7615802" cy="4813935"/>
          </a:xfrm>
          <a:prstGeom prst="rect">
            <a:avLst/>
          </a:prstGeom>
        </p:spPr>
        <p:txBody>
          <a:bodyPr anchor="t" rtlCol="false" tIns="0" lIns="0" bIns="0" rIns="0">
            <a:spAutoFit/>
          </a:bodyPr>
          <a:lstStyle/>
          <a:p>
            <a:pPr algn="l" marL="0" indent="0" lvl="0">
              <a:lnSpc>
                <a:spcPts val="2940"/>
              </a:lnSpc>
              <a:spcBef>
                <a:spcPct val="0"/>
              </a:spcBef>
            </a:pPr>
            <a:r>
              <a:rPr lang="en-US" sz="2100" spc="46">
                <a:solidFill>
                  <a:srgbClr val="F2F2F2"/>
                </a:solidFill>
                <a:latin typeface="Montserrat Classic"/>
                <a:ea typeface="Montserrat Classic"/>
                <a:cs typeface="Montserrat Classic"/>
                <a:sym typeface="Montserrat Classic"/>
              </a:rPr>
              <a:t>Blender es un software de código abierto para modelado 3D, animación, y renderizado, creado en 1994 por Ton Roosendaal. Inicialmente era propiedad de la compañía NeoGeo, pero en 2002, tras una campaña de crowdfunding, se liberó bajo la licencia GPL, convirtiéndose en un proyecto de software libre. Desde entonces, Blender ha crecido gracias a su comunidad, siendo una herramienta clave en la producción de gráficos 3D y adoptada ampliamente en cine, videojuegos, y visualización científica. Su desarrollo es impulsado por la Blender Foundation, que coordina contribuciones de desarrolladores de todo el mundo.</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sp>
        <p:nvSpPr>
          <p:cNvPr name="Freeform 2" id="2"/>
          <p:cNvSpPr/>
          <p:nvPr/>
        </p:nvSpPr>
        <p:spPr>
          <a:xfrm flipH="false" flipV="false" rot="0">
            <a:off x="9595777" y="876348"/>
            <a:ext cx="8476683" cy="8473151"/>
          </a:xfrm>
          <a:custGeom>
            <a:avLst/>
            <a:gdLst/>
            <a:ahLst/>
            <a:cxnLst/>
            <a:rect r="r" b="b" t="t" l="l"/>
            <a:pathLst>
              <a:path h="8473151" w="8476683">
                <a:moveTo>
                  <a:pt x="0" y="0"/>
                </a:moveTo>
                <a:lnTo>
                  <a:pt x="8476683" y="0"/>
                </a:lnTo>
                <a:lnTo>
                  <a:pt x="8476683" y="8473151"/>
                </a:lnTo>
                <a:lnTo>
                  <a:pt x="0" y="8473151"/>
                </a:lnTo>
                <a:lnTo>
                  <a:pt x="0" y="0"/>
                </a:lnTo>
                <a:close/>
              </a:path>
            </a:pathLst>
          </a:custGeom>
          <a:blipFill>
            <a:blip r:embed="rId2"/>
            <a:stretch>
              <a:fillRect l="0" t="0" r="0" b="0"/>
            </a:stretch>
          </a:blipFill>
        </p:spPr>
      </p:sp>
      <p:grpSp>
        <p:nvGrpSpPr>
          <p:cNvPr name="Group 3" id="3"/>
          <p:cNvGrpSpPr/>
          <p:nvPr/>
        </p:nvGrpSpPr>
        <p:grpSpPr>
          <a:xfrm rot="0">
            <a:off x="13955786" y="-254854"/>
            <a:ext cx="4632524" cy="10815226"/>
            <a:chOff x="0" y="0"/>
            <a:chExt cx="1220089" cy="2848455"/>
          </a:xfrm>
        </p:grpSpPr>
        <p:sp>
          <p:nvSpPr>
            <p:cNvPr name="Freeform 4" id="4"/>
            <p:cNvSpPr/>
            <p:nvPr/>
          </p:nvSpPr>
          <p:spPr>
            <a:xfrm flipH="false" flipV="false" rot="0">
              <a:off x="0" y="0"/>
              <a:ext cx="1220089" cy="2848455"/>
            </a:xfrm>
            <a:custGeom>
              <a:avLst/>
              <a:gdLst/>
              <a:ahLst/>
              <a:cxnLst/>
              <a:rect r="r" b="b" t="t" l="l"/>
              <a:pathLst>
                <a:path h="2848455" w="1220089">
                  <a:moveTo>
                    <a:pt x="0" y="0"/>
                  </a:moveTo>
                  <a:lnTo>
                    <a:pt x="1220089" y="0"/>
                  </a:lnTo>
                  <a:lnTo>
                    <a:pt x="1220089" y="2848455"/>
                  </a:lnTo>
                  <a:lnTo>
                    <a:pt x="0" y="2848455"/>
                  </a:lnTo>
                  <a:close/>
                </a:path>
              </a:pathLst>
            </a:custGeom>
            <a:solidFill>
              <a:srgbClr val="F2F2F2"/>
            </a:solidFill>
          </p:spPr>
        </p:sp>
        <p:sp>
          <p:nvSpPr>
            <p:cNvPr name="TextBox 5" id="5"/>
            <p:cNvSpPr txBox="true"/>
            <p:nvPr/>
          </p:nvSpPr>
          <p:spPr>
            <a:xfrm>
              <a:off x="0" y="-47625"/>
              <a:ext cx="1220089" cy="289608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292147" y="1635671"/>
            <a:ext cx="7015658" cy="701565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F2F2"/>
            </a:solidFill>
            <a:ln cap="sq">
              <a:no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9" id="9"/>
          <p:cNvGrpSpPr/>
          <p:nvPr/>
        </p:nvGrpSpPr>
        <p:grpSpPr>
          <a:xfrm rot="0">
            <a:off x="10262527" y="1611432"/>
            <a:ext cx="7045278" cy="7045250"/>
            <a:chOff x="0" y="0"/>
            <a:chExt cx="6350000" cy="6349975"/>
          </a:xfrm>
        </p:grpSpPr>
        <p:sp>
          <p:nvSpPr>
            <p:cNvPr name="Freeform 10" id="10"/>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49702" t="0" r="-49702" b="0"/>
              </a:stretch>
            </a:blipFill>
          </p:spPr>
        </p:sp>
      </p:grpSp>
      <p:sp>
        <p:nvSpPr>
          <p:cNvPr name="Freeform 11" id="11"/>
          <p:cNvSpPr/>
          <p:nvPr/>
        </p:nvSpPr>
        <p:spPr>
          <a:xfrm flipH="false" flipV="false" rot="-5400000">
            <a:off x="11952046" y="3265440"/>
            <a:ext cx="7715094" cy="3707614"/>
          </a:xfrm>
          <a:custGeom>
            <a:avLst/>
            <a:gdLst/>
            <a:ahLst/>
            <a:cxnLst/>
            <a:rect r="r" b="b" t="t" l="l"/>
            <a:pathLst>
              <a:path h="3707614" w="7715094">
                <a:moveTo>
                  <a:pt x="0" y="0"/>
                </a:moveTo>
                <a:lnTo>
                  <a:pt x="7715094" y="0"/>
                </a:lnTo>
                <a:lnTo>
                  <a:pt x="7715094" y="3707614"/>
                </a:lnTo>
                <a:lnTo>
                  <a:pt x="0" y="3707614"/>
                </a:lnTo>
                <a:lnTo>
                  <a:pt x="0" y="0"/>
                </a:lnTo>
                <a:close/>
              </a:path>
            </a:pathLst>
          </a:custGeom>
          <a:blipFill>
            <a:blip r:embed="rId4">
              <a:extLst>
                <a:ext uri="{96DAC541-7B7A-43D3-8B79-37D633B846F1}">
                  <asvg:svgBlip xmlns:asvg="http://schemas.microsoft.com/office/drawing/2016/SVG/main" r:embed="rId5"/>
                </a:ext>
              </a:extLst>
            </a:blip>
            <a:stretch>
              <a:fillRect l="0" t="-5935" r="0" b="0"/>
            </a:stretch>
          </a:blipFill>
        </p:spPr>
      </p:sp>
      <p:sp>
        <p:nvSpPr>
          <p:cNvPr name="TextBox 12" id="12"/>
          <p:cNvSpPr txBox="true"/>
          <p:nvPr/>
        </p:nvSpPr>
        <p:spPr>
          <a:xfrm rot="0">
            <a:off x="1028700" y="715329"/>
            <a:ext cx="4967583" cy="775145"/>
          </a:xfrm>
          <a:prstGeom prst="rect">
            <a:avLst/>
          </a:prstGeom>
        </p:spPr>
        <p:txBody>
          <a:bodyPr anchor="t" rtlCol="false" tIns="0" lIns="0" bIns="0" rIns="0">
            <a:spAutoFit/>
          </a:bodyPr>
          <a:lstStyle/>
          <a:p>
            <a:pPr algn="l" marL="0" indent="0" lvl="0">
              <a:lnSpc>
                <a:spcPts val="6042"/>
              </a:lnSpc>
              <a:spcBef>
                <a:spcPct val="0"/>
              </a:spcBef>
            </a:pPr>
            <a:r>
              <a:rPr lang="en-US" b="true" sz="5035" spc="181">
                <a:solidFill>
                  <a:srgbClr val="F2F2F2"/>
                </a:solidFill>
                <a:latin typeface="Montserrat Classic Bold"/>
                <a:ea typeface="Montserrat Classic Bold"/>
                <a:cs typeface="Montserrat Classic Bold"/>
                <a:sym typeface="Montserrat Classic Bold"/>
              </a:rPr>
              <a:t>VSCodium</a:t>
            </a:r>
          </a:p>
        </p:txBody>
      </p:sp>
      <p:sp>
        <p:nvSpPr>
          <p:cNvPr name="TextBox 13" id="13"/>
          <p:cNvSpPr txBox="true"/>
          <p:nvPr/>
        </p:nvSpPr>
        <p:spPr>
          <a:xfrm rot="0">
            <a:off x="1028700" y="1464036"/>
            <a:ext cx="6920623" cy="1033974"/>
          </a:xfrm>
          <a:prstGeom prst="rect">
            <a:avLst/>
          </a:prstGeom>
        </p:spPr>
        <p:txBody>
          <a:bodyPr anchor="t" rtlCol="false" tIns="0" lIns="0" bIns="0" rIns="0">
            <a:spAutoFit/>
          </a:bodyPr>
          <a:lstStyle/>
          <a:p>
            <a:pPr algn="l" marL="0" indent="0" lvl="0">
              <a:lnSpc>
                <a:spcPts val="8151"/>
              </a:lnSpc>
              <a:spcBef>
                <a:spcPct val="0"/>
              </a:spcBef>
            </a:pPr>
            <a:r>
              <a:rPr lang="en-US" b="true" sz="6792" spc="224">
                <a:solidFill>
                  <a:srgbClr val="2CBF89"/>
                </a:solidFill>
                <a:latin typeface="Montserrat Classic Bold"/>
                <a:ea typeface="Montserrat Classic Bold"/>
                <a:cs typeface="Montserrat Classic Bold"/>
                <a:sym typeface="Montserrat Classic Bold"/>
              </a:rPr>
              <a:t>(VSC binaries)</a:t>
            </a:r>
          </a:p>
        </p:txBody>
      </p:sp>
      <p:sp>
        <p:nvSpPr>
          <p:cNvPr name="TextBox 14" id="14"/>
          <p:cNvSpPr txBox="true"/>
          <p:nvPr/>
        </p:nvSpPr>
        <p:spPr>
          <a:xfrm rot="0">
            <a:off x="1028700" y="3048435"/>
            <a:ext cx="7570384" cy="5928360"/>
          </a:xfrm>
          <a:prstGeom prst="rect">
            <a:avLst/>
          </a:prstGeom>
        </p:spPr>
        <p:txBody>
          <a:bodyPr anchor="t" rtlCol="false" tIns="0" lIns="0" bIns="0" rIns="0">
            <a:spAutoFit/>
          </a:bodyPr>
          <a:lstStyle/>
          <a:p>
            <a:pPr algn="l" marL="0" indent="0" lvl="0">
              <a:lnSpc>
                <a:spcPts val="2940"/>
              </a:lnSpc>
              <a:spcBef>
                <a:spcPct val="0"/>
              </a:spcBef>
            </a:pPr>
            <a:r>
              <a:rPr lang="en-US" sz="2100" spc="46">
                <a:solidFill>
                  <a:srgbClr val="F2F2F2"/>
                </a:solidFill>
                <a:latin typeface="Montserrat Classic"/>
                <a:ea typeface="Montserrat Classic"/>
                <a:cs typeface="Montserrat Classic"/>
                <a:sym typeface="Montserrat Classic"/>
              </a:rPr>
              <a:t>VSCodium es una versión de código abierto de Visual Studio Code, creada para proporcionar a los usuarios una alternativa que no incluya la telemetría y otras características propietarias de Microsoft. Visual Studio Code es un editor de código popular desarrollado por Microsoft, pero aunque su código fuente es de código abierto bajo la licencia MIT, las versiones oficiales distribuidas por Microsoft incluyen componentes que recopilan datos de uso. VSCodium compila el código fuente de Visual Studio Code sin esos componentes, ofreciendo una experiencia completamente libre y centrada en la privacidad. Al igual que su contraparte, VSCodium es altamente extensible, soporta múltiples lenguajes de programación y herramientas, y es ampliamente utilizado por desarrolladores en todo el mundo para escribir, depurar y gestionar código.</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D0D0D"/>
        </a:solidFill>
      </p:bgPr>
    </p:bg>
    <p:spTree>
      <p:nvGrpSpPr>
        <p:cNvPr id="1" name=""/>
        <p:cNvGrpSpPr/>
        <p:nvPr/>
      </p:nvGrpSpPr>
      <p:grpSpPr>
        <a:xfrm>
          <a:off x="0" y="0"/>
          <a:ext cx="0" cy="0"/>
          <a:chOff x="0" y="0"/>
          <a:chExt cx="0" cy="0"/>
        </a:xfrm>
      </p:grpSpPr>
      <p:sp>
        <p:nvSpPr>
          <p:cNvPr name="Freeform 2" id="2"/>
          <p:cNvSpPr/>
          <p:nvPr/>
        </p:nvSpPr>
        <p:spPr>
          <a:xfrm flipH="false" flipV="false" rot="0">
            <a:off x="9595777" y="876348"/>
            <a:ext cx="8476683" cy="8473151"/>
          </a:xfrm>
          <a:custGeom>
            <a:avLst/>
            <a:gdLst/>
            <a:ahLst/>
            <a:cxnLst/>
            <a:rect r="r" b="b" t="t" l="l"/>
            <a:pathLst>
              <a:path h="8473151" w="8476683">
                <a:moveTo>
                  <a:pt x="0" y="0"/>
                </a:moveTo>
                <a:lnTo>
                  <a:pt x="8476683" y="0"/>
                </a:lnTo>
                <a:lnTo>
                  <a:pt x="8476683" y="8473151"/>
                </a:lnTo>
                <a:lnTo>
                  <a:pt x="0" y="8473151"/>
                </a:lnTo>
                <a:lnTo>
                  <a:pt x="0" y="0"/>
                </a:lnTo>
                <a:close/>
              </a:path>
            </a:pathLst>
          </a:custGeom>
          <a:blipFill>
            <a:blip r:embed="rId2"/>
            <a:stretch>
              <a:fillRect l="0" t="0" r="0" b="0"/>
            </a:stretch>
          </a:blipFill>
        </p:spPr>
      </p:sp>
      <p:grpSp>
        <p:nvGrpSpPr>
          <p:cNvPr name="Group 3" id="3"/>
          <p:cNvGrpSpPr/>
          <p:nvPr/>
        </p:nvGrpSpPr>
        <p:grpSpPr>
          <a:xfrm rot="0">
            <a:off x="13955786" y="-254854"/>
            <a:ext cx="4632524" cy="10815226"/>
            <a:chOff x="0" y="0"/>
            <a:chExt cx="1220089" cy="2848455"/>
          </a:xfrm>
        </p:grpSpPr>
        <p:sp>
          <p:nvSpPr>
            <p:cNvPr name="Freeform 4" id="4"/>
            <p:cNvSpPr/>
            <p:nvPr/>
          </p:nvSpPr>
          <p:spPr>
            <a:xfrm flipH="false" flipV="false" rot="0">
              <a:off x="0" y="0"/>
              <a:ext cx="1220089" cy="2848455"/>
            </a:xfrm>
            <a:custGeom>
              <a:avLst/>
              <a:gdLst/>
              <a:ahLst/>
              <a:cxnLst/>
              <a:rect r="r" b="b" t="t" l="l"/>
              <a:pathLst>
                <a:path h="2848455" w="1220089">
                  <a:moveTo>
                    <a:pt x="0" y="0"/>
                  </a:moveTo>
                  <a:lnTo>
                    <a:pt x="1220089" y="0"/>
                  </a:lnTo>
                  <a:lnTo>
                    <a:pt x="1220089" y="2848455"/>
                  </a:lnTo>
                  <a:lnTo>
                    <a:pt x="0" y="2848455"/>
                  </a:lnTo>
                  <a:close/>
                </a:path>
              </a:pathLst>
            </a:custGeom>
            <a:solidFill>
              <a:srgbClr val="F2F2F2"/>
            </a:solidFill>
          </p:spPr>
        </p:sp>
        <p:sp>
          <p:nvSpPr>
            <p:cNvPr name="TextBox 5" id="5"/>
            <p:cNvSpPr txBox="true"/>
            <p:nvPr/>
          </p:nvSpPr>
          <p:spPr>
            <a:xfrm>
              <a:off x="0" y="-47625"/>
              <a:ext cx="1220089" cy="289608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292147" y="1635671"/>
            <a:ext cx="7015658" cy="701565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F2F2"/>
            </a:solidFill>
            <a:ln cap="sq">
              <a:no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marL="0" indent="0" lvl="0">
                <a:lnSpc>
                  <a:spcPts val="3079"/>
                </a:lnSpc>
                <a:spcBef>
                  <a:spcPct val="0"/>
                </a:spcBef>
              </a:pPr>
            </a:p>
          </p:txBody>
        </p:sp>
      </p:grpSp>
      <p:grpSp>
        <p:nvGrpSpPr>
          <p:cNvPr name="Group 9" id="9"/>
          <p:cNvGrpSpPr/>
          <p:nvPr/>
        </p:nvGrpSpPr>
        <p:grpSpPr>
          <a:xfrm rot="0">
            <a:off x="10262527" y="1611432"/>
            <a:ext cx="7045278" cy="7045250"/>
            <a:chOff x="0" y="0"/>
            <a:chExt cx="6350000" cy="6349975"/>
          </a:xfrm>
        </p:grpSpPr>
        <p:sp>
          <p:nvSpPr>
            <p:cNvPr name="Freeform 10" id="10"/>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0" t="0" r="0" b="0"/>
              </a:stretch>
            </a:blipFill>
          </p:spPr>
        </p:sp>
      </p:grpSp>
      <p:sp>
        <p:nvSpPr>
          <p:cNvPr name="Freeform 11" id="11"/>
          <p:cNvSpPr/>
          <p:nvPr/>
        </p:nvSpPr>
        <p:spPr>
          <a:xfrm flipH="false" flipV="false" rot="-5400000">
            <a:off x="11952046" y="3265440"/>
            <a:ext cx="7715094" cy="3707614"/>
          </a:xfrm>
          <a:custGeom>
            <a:avLst/>
            <a:gdLst/>
            <a:ahLst/>
            <a:cxnLst/>
            <a:rect r="r" b="b" t="t" l="l"/>
            <a:pathLst>
              <a:path h="3707614" w="7715094">
                <a:moveTo>
                  <a:pt x="0" y="0"/>
                </a:moveTo>
                <a:lnTo>
                  <a:pt x="7715094" y="0"/>
                </a:lnTo>
                <a:lnTo>
                  <a:pt x="7715094" y="3707614"/>
                </a:lnTo>
                <a:lnTo>
                  <a:pt x="0" y="3707614"/>
                </a:lnTo>
                <a:lnTo>
                  <a:pt x="0" y="0"/>
                </a:lnTo>
                <a:close/>
              </a:path>
            </a:pathLst>
          </a:custGeom>
          <a:blipFill>
            <a:blip r:embed="rId4">
              <a:extLst>
                <a:ext uri="{96DAC541-7B7A-43D3-8B79-37D633B846F1}">
                  <asvg:svgBlip xmlns:asvg="http://schemas.microsoft.com/office/drawing/2016/SVG/main" r:embed="rId5"/>
                </a:ext>
              </a:extLst>
            </a:blip>
            <a:stretch>
              <a:fillRect l="0" t="-5935" r="0" b="0"/>
            </a:stretch>
          </a:blipFill>
        </p:spPr>
      </p:sp>
      <p:sp>
        <p:nvSpPr>
          <p:cNvPr name="TextBox 12" id="12"/>
          <p:cNvSpPr txBox="true"/>
          <p:nvPr/>
        </p:nvSpPr>
        <p:spPr>
          <a:xfrm rot="0">
            <a:off x="1028700" y="715329"/>
            <a:ext cx="4967583" cy="775145"/>
          </a:xfrm>
          <a:prstGeom prst="rect">
            <a:avLst/>
          </a:prstGeom>
        </p:spPr>
        <p:txBody>
          <a:bodyPr anchor="t" rtlCol="false" tIns="0" lIns="0" bIns="0" rIns="0">
            <a:spAutoFit/>
          </a:bodyPr>
          <a:lstStyle/>
          <a:p>
            <a:pPr algn="l" marL="0" indent="0" lvl="0">
              <a:lnSpc>
                <a:spcPts val="6042"/>
              </a:lnSpc>
              <a:spcBef>
                <a:spcPct val="0"/>
              </a:spcBef>
            </a:pPr>
            <a:r>
              <a:rPr lang="en-US" b="true" sz="5035" spc="181">
                <a:solidFill>
                  <a:srgbClr val="F2F2F2"/>
                </a:solidFill>
                <a:latin typeface="Montserrat Classic Bold"/>
                <a:ea typeface="Montserrat Classic Bold"/>
                <a:cs typeface="Montserrat Classic Bold"/>
                <a:sym typeface="Montserrat Classic Bold"/>
              </a:rPr>
              <a:t>Oracle VM</a:t>
            </a:r>
          </a:p>
        </p:txBody>
      </p:sp>
      <p:sp>
        <p:nvSpPr>
          <p:cNvPr name="TextBox 13" id="13"/>
          <p:cNvSpPr txBox="true"/>
          <p:nvPr/>
        </p:nvSpPr>
        <p:spPr>
          <a:xfrm rot="0">
            <a:off x="1028700" y="1464036"/>
            <a:ext cx="6920623" cy="1033974"/>
          </a:xfrm>
          <a:prstGeom prst="rect">
            <a:avLst/>
          </a:prstGeom>
        </p:spPr>
        <p:txBody>
          <a:bodyPr anchor="t" rtlCol="false" tIns="0" lIns="0" bIns="0" rIns="0">
            <a:spAutoFit/>
          </a:bodyPr>
          <a:lstStyle/>
          <a:p>
            <a:pPr algn="l" marL="0" indent="0" lvl="0">
              <a:lnSpc>
                <a:spcPts val="8151"/>
              </a:lnSpc>
              <a:spcBef>
                <a:spcPct val="0"/>
              </a:spcBef>
            </a:pPr>
            <a:r>
              <a:rPr lang="en-US" b="true" sz="6792" spc="224">
                <a:solidFill>
                  <a:srgbClr val="2CBF89"/>
                </a:solidFill>
                <a:latin typeface="Montserrat Classic Bold"/>
                <a:ea typeface="Montserrat Classic Bold"/>
                <a:cs typeface="Montserrat Classic Bold"/>
                <a:sym typeface="Montserrat Classic Bold"/>
              </a:rPr>
              <a:t>VirtualBox</a:t>
            </a:r>
          </a:p>
        </p:txBody>
      </p:sp>
      <p:sp>
        <p:nvSpPr>
          <p:cNvPr name="TextBox 14" id="14"/>
          <p:cNvSpPr txBox="true"/>
          <p:nvPr/>
        </p:nvSpPr>
        <p:spPr>
          <a:xfrm rot="0">
            <a:off x="1028700" y="2728322"/>
            <a:ext cx="7820181" cy="5928360"/>
          </a:xfrm>
          <a:prstGeom prst="rect">
            <a:avLst/>
          </a:prstGeom>
        </p:spPr>
        <p:txBody>
          <a:bodyPr anchor="t" rtlCol="false" tIns="0" lIns="0" bIns="0" rIns="0">
            <a:spAutoFit/>
          </a:bodyPr>
          <a:lstStyle/>
          <a:p>
            <a:pPr algn="l" marL="0" indent="0" lvl="0">
              <a:lnSpc>
                <a:spcPts val="2940"/>
              </a:lnSpc>
              <a:spcBef>
                <a:spcPct val="0"/>
              </a:spcBef>
            </a:pPr>
            <a:r>
              <a:rPr lang="en-US" sz="2100" spc="46">
                <a:solidFill>
                  <a:srgbClr val="F2F2F2"/>
                </a:solidFill>
                <a:latin typeface="Montserrat Classic"/>
                <a:ea typeface="Montserrat Classic"/>
                <a:cs typeface="Montserrat Classic"/>
                <a:sym typeface="Montserrat Classic"/>
              </a:rPr>
              <a:t>VirtualBox es un software de virtualización desarrollado inicialmente por Innotek GmbH y posteriormente adquirido por Sun Microsystems y, más tarde, por Oracle Corporation. Lanzado en 2007, VirtualBox permite a los usuarios ejecutar múltiples sistemas operativos en un solo equipo, utilizando máquinas virtuales. Está disponible bajo una licencia dual: el código fuente está licenciado bajo GPLv2, lo que lo convierte en software libre y de código abierto, mientras que la versión binaria está disponible bajo la PUEL, que permite su uso gratuito para fines personales, educativos o de evaluación. VirtualBox se ha convertido en una herramienta popular en entornos de desarrollo, pruebas y educación, ofreciendo compatibilidad con una amplia variedad de sistemas operativos invitados y características avanzadas de virtualización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DAGNxQHvELY</dc:identifier>
  <dcterms:modified xsi:type="dcterms:W3CDTF">2011-08-01T06:04:30Z</dcterms:modified>
  <cp:revision>1</cp:revision>
  <dc:title>Como y porqué participar del Open Source</dc:title>
</cp:coreProperties>
</file>

<file path=docProps/thumbnail.jpeg>
</file>